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CAA3-DB6D-454B-88BE-A5E58FFC1A0E}" type="datetimeFigureOut">
              <a:rPr lang="en-US" smtClean="0"/>
              <a:t>2016-02-16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EFC8C-1623-5B42-AF12-B87AB8DC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EFC8C-1623-5B42-AF12-B87AB8DC8D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4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59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27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03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99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27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53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7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5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30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7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C545-CC63-42B0-A8E6-CBC96DB63415}" type="datetimeFigureOut">
              <a:rPr lang="fr-FR" smtClean="0"/>
              <a:t>2016-02-16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F58C-60E4-4BDE-9C00-61332022B0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88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gif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0508" y="1124744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Les parties du corps </a:t>
            </a:r>
            <a:b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et du visage</a:t>
            </a:r>
            <a:endParaRPr lang="fr-FR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Natasha\AppData\Local\Microsoft\Windows\Temporary Internet Files\Content.IE5\D8KXYUHR\MP9004309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357383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1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Où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Snoopy?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9464" y="2493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Snoopy a mal aux dents.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pic>
        <p:nvPicPr>
          <p:cNvPr id="4098" name="Picture 2" descr="http://a401.idata.over-blog.com/1/89/75/91/SNOOPY-bob-den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31963"/>
            <a:ext cx="2752725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87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Où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le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footballeur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?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9464" y="2493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Le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footballeur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au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genou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pic>
        <p:nvPicPr>
          <p:cNvPr id="5122" name="Picture 2" descr="http://fr.dreamstime.com/mal-de-genou-thumb153939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6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Où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le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jeune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homme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?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9464" y="2493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Le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jeune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homme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au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cou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pic>
        <p:nvPicPr>
          <p:cNvPr id="6146" name="Picture 2" descr="http://fr.dreamstime.com/mal-de-cou-thumb19149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2948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96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Où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la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jeune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fille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?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9464" y="2493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La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jeune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fille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à la </a:t>
            </a:r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cheville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pic>
        <p:nvPicPr>
          <p:cNvPr id="7170" name="Picture 2" descr="http://www.docteurclic.com/photos/mal_cheville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4" y="1916832"/>
            <a:ext cx="1872208" cy="249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58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sha\AppData\Local\Microsoft\Windows\Temporary Internet Files\Content.IE5\U24HH349\MP9004309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254287" cy="43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 flipH="1">
            <a:off x="5051344" y="1196752"/>
            <a:ext cx="1824912" cy="146382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763688" y="2292031"/>
            <a:ext cx="2287623" cy="71168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5199922" y="3789040"/>
            <a:ext cx="2610984" cy="72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102024" y="4221088"/>
            <a:ext cx="224063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195736" y="4761148"/>
            <a:ext cx="2360510" cy="84664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1963619" y="1052736"/>
            <a:ext cx="2240632" cy="12241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5051344" y="2132856"/>
            <a:ext cx="2112944" cy="116727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5051345" y="4737620"/>
            <a:ext cx="2409360" cy="87017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4499992" y="4305753"/>
            <a:ext cx="28803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5677322" y="3003713"/>
            <a:ext cx="1486966" cy="44720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763688" y="3573016"/>
            <a:ext cx="2792558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0" y="76470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cheveux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-11495" y="2063577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cils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8863" y="3325416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nez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2748" y="4021033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lèvres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2117" y="5407739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menton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876256" y="94980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sourcils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180381" y="1863522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yeux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180381" y="2716492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oreilles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810907" y="3573165"/>
            <a:ext cx="133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La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joue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380312" y="4105698"/>
            <a:ext cx="1763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La bouche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922656" y="560779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mâchoires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699792" y="332656"/>
            <a:ext cx="3721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VISAGE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6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sha\AppData\Local\Microsoft\Windows\Temporary Internet Files\Content.IE5\U24HH349\MP9004309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254287" cy="43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0" y="76470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cheveux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-11495" y="2063577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cils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8863" y="3325416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nez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2748" y="4021033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lèvres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2117" y="5407739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menton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876256" y="94980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sourcils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180381" y="1863522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yeux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180381" y="2716492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oreilles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810907" y="3573165"/>
            <a:ext cx="133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La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joue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380312" y="4105698"/>
            <a:ext cx="1763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La bouche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922656" y="5607794"/>
            <a:ext cx="1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Les </a:t>
            </a:r>
            <a:r>
              <a:rPr lang="en-GB" sz="2000" dirty="0" err="1" smtClean="0">
                <a:solidFill>
                  <a:srgbClr val="002060"/>
                </a:solidFill>
                <a:latin typeface="Berlin Sans FB Demi" pitchFamily="34" charset="0"/>
              </a:rPr>
              <a:t>mâchoires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699792" y="332656"/>
            <a:ext cx="3721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Berlin Sans FB Demi" pitchFamily="34" charset="0"/>
              </a:rPr>
              <a:t>LE VISAGE</a:t>
            </a:r>
            <a:endParaRPr lang="fr-FR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13926" y="6093296"/>
            <a:ext cx="7048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Qui </a:t>
            </a:r>
            <a:r>
              <a:rPr lang="en-GB" sz="2000" dirty="0" err="1" smtClean="0">
                <a:solidFill>
                  <a:srgbClr val="FF0000"/>
                </a:solidFill>
                <a:latin typeface="Berlin Sans FB Demi" pitchFamily="34" charset="0"/>
              </a:rPr>
              <a:t>peut</a:t>
            </a:r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Berlin Sans FB Demi" pitchFamily="34" charset="0"/>
              </a:rPr>
              <a:t>relier</a:t>
            </a:r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Berlin Sans FB Demi" pitchFamily="34" charset="0"/>
              </a:rPr>
              <a:t>chaque</a:t>
            </a:r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 mot à la bonne </a:t>
            </a:r>
            <a:r>
              <a:rPr lang="en-GB" sz="2000" dirty="0" err="1" smtClean="0">
                <a:solidFill>
                  <a:srgbClr val="FF0000"/>
                </a:solidFill>
                <a:latin typeface="Berlin Sans FB Demi" pitchFamily="34" charset="0"/>
              </a:rPr>
              <a:t>partie</a:t>
            </a:r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 du visage?</a:t>
            </a:r>
            <a:endParaRPr lang="fr-FR" sz="20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0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sperfrenchportfolio.files.wordpress.com/2011/02/le-cor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97423"/>
            <a:ext cx="6766998" cy="569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7664" y="2924944"/>
            <a:ext cx="144016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l</a:t>
            </a:r>
            <a:r>
              <a:rPr lang="en-GB" sz="1600" b="1" dirty="0" smtClean="0">
                <a:solidFill>
                  <a:schemeClr val="tx1"/>
                </a:solidFill>
              </a:rPr>
              <a:t>es fesses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2492896"/>
            <a:ext cx="230425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Le </a:t>
            </a:r>
            <a:r>
              <a:rPr lang="en-GB" sz="1600" b="1" dirty="0" err="1" smtClean="0">
                <a:solidFill>
                  <a:schemeClr val="tx1"/>
                </a:solidFill>
              </a:rPr>
              <a:t>ventre</a:t>
            </a:r>
            <a:r>
              <a:rPr lang="en-GB" sz="1600" b="1" dirty="0" smtClean="0">
                <a:solidFill>
                  <a:schemeClr val="tx1"/>
                </a:solidFill>
              </a:rPr>
              <a:t> (the stomach)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476673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59633" y="1052736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61999" y="2216730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23628" y="2893838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971600" y="4005064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403784" y="5301208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957259" y="389208"/>
            <a:ext cx="20882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99993" y="1205136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516217" y="970180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588224" y="1426332"/>
            <a:ext cx="180020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706312" y="2031976"/>
            <a:ext cx="180020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874907" y="2483125"/>
            <a:ext cx="228938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856683" y="3842960"/>
            <a:ext cx="245162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812937" y="5121188"/>
            <a:ext cx="228938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027307" y="5589240"/>
            <a:ext cx="228938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1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48990"/>
              </p:ext>
            </p:extLst>
          </p:nvPr>
        </p:nvGraphicFramePr>
        <p:xfrm>
          <a:off x="-1" y="836711"/>
          <a:ext cx="9144000" cy="5234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La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jambe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6</a:t>
                      </a:r>
                    </a:p>
                    <a:p>
                      <a:pPr algn="ctr"/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doigts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10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cheveux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8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ventre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13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Les fesses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5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genou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15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torse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(m)/ La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poitrine</a:t>
                      </a:r>
                      <a:r>
                        <a:rPr lang="en-GB" baseline="0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4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visage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cou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9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orteils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18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L’épaule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2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pied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7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coude</a:t>
                      </a:r>
                      <a:r>
                        <a:rPr lang="en-GB" baseline="0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3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La cuisse (f)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14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mollet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16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La main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11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La </a:t>
                      </a:r>
                      <a:r>
                        <a:rPr lang="en-GB" dirty="0" err="1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cheville</a:t>
                      </a:r>
                      <a:endParaRPr lang="en-GB" dirty="0" smtClean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17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Le bras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  <a:latin typeface="Berlin Sans FB Demi" pitchFamily="34" charset="0"/>
                        </a:rPr>
                        <a:t>12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211960" y="2924944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211960" y="3861048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115616" y="4725144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115616" y="2924944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211960" y="2132856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115616" y="119675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236296" y="3789040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258067" y="119675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8067" y="2927479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211960" y="119675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15616" y="551723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7236296" y="551723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115616" y="2124506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211960" y="4670749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258067" y="2124506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223720" y="4670749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211960" y="5517232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126502" y="3789040"/>
            <a:ext cx="7200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704" y="227382"/>
            <a:ext cx="914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C’est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quelle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partie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du visage? Mets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chaque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mot au bon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endroit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sur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ton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schéma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2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53061"/>
              </p:ext>
            </p:extLst>
          </p:nvPr>
        </p:nvGraphicFramePr>
        <p:xfrm>
          <a:off x="0" y="1052736"/>
          <a:ext cx="9144000" cy="3744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La bouche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24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dents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29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nez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23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La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joue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30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cheveux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19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oreilles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32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 front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20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cils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33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Un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oeil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/ Les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yeux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22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La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mâchoire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28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menton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27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lèvres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26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La langue (f)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25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 </a:t>
                      </a:r>
                      <a:r>
                        <a:rPr lang="en-GB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sourcils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(m)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21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Les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tâches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de </a:t>
                      </a:r>
                      <a:r>
                        <a:rPr lang="en-GB" baseline="0" dirty="0" err="1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rousseur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 (f)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002060"/>
                          </a:solidFill>
                          <a:latin typeface="Berlin Sans FB Demi" pitchFamily="34" charset="0"/>
                        </a:rPr>
                        <a:t>31</a:t>
                      </a:r>
                      <a:endParaRPr lang="fr-FR" dirty="0">
                        <a:solidFill>
                          <a:srgbClr val="00206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4211960" y="213285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187624" y="285293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211960" y="4365104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236296" y="2858041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236296" y="141277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187624" y="141277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187624" y="4370209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236296" y="3645024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11960" y="3645024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87624" y="3645024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211960" y="141277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187624" y="2132856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7236296" y="4370209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236296" y="2132923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211960" y="2858041"/>
            <a:ext cx="720080" cy="3600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704" y="227382"/>
            <a:ext cx="914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C’est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quelle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partie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du visage? Mets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chaque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mot au bon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endroit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sur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ton </a:t>
            </a:r>
            <a:r>
              <a:rPr lang="en-GB" dirty="0" err="1" smtClean="0">
                <a:solidFill>
                  <a:srgbClr val="FF0000"/>
                </a:solidFill>
                <a:latin typeface="Berlin Sans FB Demi" pitchFamily="34" charset="0"/>
              </a:rPr>
              <a:t>schéma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3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tasha\AppData\Local\Microsoft\Windows\Temporary Internet Files\Content.IE5\D8KXYUHR\MC900434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0" y="476616"/>
            <a:ext cx="1237523" cy="129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63688" y="89391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2060"/>
                </a:solidFill>
                <a:latin typeface="Berlin Sans FB Demi" pitchFamily="34" charset="0"/>
              </a:rPr>
              <a:t>J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’ai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 mal à la tête.</a:t>
            </a:r>
            <a:endParaRPr lang="fr-FR" sz="2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pic>
        <p:nvPicPr>
          <p:cNvPr id="2052" name="Picture 4" descr="http://amgar.blog.processalimentaire.com/wp-content/uploads/2011/07/mal-au-ventre-t117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00" y="881429"/>
            <a:ext cx="2518191" cy="178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data.over-blog.com/0/12/56/84/oreille-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300621"/>
            <a:ext cx="2365277" cy="132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s.123rf.com/400wm/400/400/djma/djma0809/djma080900014/3522134-douleur--l-39-paule--une-jeune-femme-tient-son-paule-dans-la-douleur-isol-sur-blan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76" y="3399382"/>
            <a:ext cx="215754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777008" y="162880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err="1">
                <a:solidFill>
                  <a:srgbClr val="002060"/>
                </a:solidFill>
                <a:latin typeface="Berlin Sans FB Demi" pitchFamily="34" charset="0"/>
              </a:rPr>
              <a:t>J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’ai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 mal au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ventre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72509" y="2734585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2060"/>
                </a:solidFill>
                <a:latin typeface="Berlin Sans FB Demi" pitchFamily="34" charset="0"/>
              </a:rPr>
              <a:t>J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’ai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 mal aux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oreilles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560172" y="388862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err="1">
                <a:solidFill>
                  <a:srgbClr val="002060"/>
                </a:solidFill>
                <a:latin typeface="Berlin Sans FB Demi" pitchFamily="34" charset="0"/>
              </a:rPr>
              <a:t>J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’ai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 mal à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l’épaule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.</a:t>
            </a:r>
            <a:endParaRPr lang="fr-FR" sz="2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2779" y="188640"/>
            <a:ext cx="660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9900"/>
                </a:solidFill>
                <a:latin typeface="Berlin Sans FB Demi" pitchFamily="34" charset="0"/>
              </a:rPr>
              <a:t>Quelle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 </a:t>
            </a:r>
            <a:r>
              <a:rPr lang="en-GB" sz="2000" dirty="0" err="1" smtClean="0">
                <a:solidFill>
                  <a:srgbClr val="009900"/>
                </a:solidFill>
                <a:latin typeface="Berlin Sans FB Demi" pitchFamily="34" charset="0"/>
              </a:rPr>
              <a:t>est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 la </a:t>
            </a:r>
            <a:r>
              <a:rPr lang="en-GB" sz="2000" dirty="0" err="1" smtClean="0">
                <a:solidFill>
                  <a:srgbClr val="009900"/>
                </a:solidFill>
                <a:latin typeface="Berlin Sans FB Demi" pitchFamily="34" charset="0"/>
              </a:rPr>
              <a:t>différence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 entre </a:t>
            </a:r>
            <a:r>
              <a:rPr lang="en-GB" sz="2000" dirty="0" err="1" smtClean="0">
                <a:solidFill>
                  <a:srgbClr val="009900"/>
                </a:solidFill>
                <a:latin typeface="Berlin Sans FB Demi" pitchFamily="34" charset="0"/>
              </a:rPr>
              <a:t>ces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 phrases?</a:t>
            </a:r>
            <a:endParaRPr lang="fr-FR" sz="20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92779" y="5366228"/>
            <a:ext cx="660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9900"/>
                </a:solidFill>
                <a:latin typeface="Berlin Sans FB Demi" pitchFamily="34" charset="0"/>
              </a:rPr>
              <a:t>Quand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 utilise-t-on </a:t>
            </a:r>
            <a:r>
              <a:rPr lang="en-GB" sz="2000" dirty="0" smtClean="0">
                <a:solidFill>
                  <a:srgbClr val="FF0000"/>
                </a:solidFill>
                <a:latin typeface="Berlin Sans FB Demi" pitchFamily="34" charset="0"/>
              </a:rPr>
              <a:t>à la/ au/ aux/ à l’</a:t>
            </a:r>
            <a:r>
              <a:rPr lang="en-GB" sz="2000" dirty="0" smtClean="0">
                <a:solidFill>
                  <a:srgbClr val="009900"/>
                </a:solidFill>
                <a:latin typeface="Berlin Sans FB Demi" pitchFamily="34" charset="0"/>
              </a:rPr>
              <a:t>?</a:t>
            </a:r>
            <a:endParaRPr lang="fr-FR" sz="20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8989" y="1355575"/>
            <a:ext cx="231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Berlin Sans FB Demi" pitchFamily="34" charset="0"/>
              </a:rPr>
              <a:t>à</a:t>
            </a:r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 la + feminine noun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297288" y="2090465"/>
            <a:ext cx="231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Au + masculine noun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40020" y="3196250"/>
            <a:ext cx="268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Aux + any plural noun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742656" y="4345362"/>
            <a:ext cx="2680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Berlin Sans FB Demi" pitchFamily="34" charset="0"/>
              </a:rPr>
              <a:t>à l’ + noun beginning with a vowel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0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5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7704" y="24148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7030A0"/>
                </a:solidFill>
                <a:latin typeface="Berlin Sans FB Demi" pitchFamily="34" charset="0"/>
              </a:rPr>
              <a:t>Avoir</a:t>
            </a:r>
            <a:r>
              <a:rPr lang="en-GB" sz="28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8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71800" y="12539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J’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ai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71800" y="1868015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Tu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as 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71800" y="24928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Il/</a:t>
            </a:r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elle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/on </a:t>
            </a:r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a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1800" y="314096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Nous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avons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71800" y="371703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Vous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avez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71800" y="4331097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Ils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/</a:t>
            </a:r>
            <a:r>
              <a:rPr lang="en-GB" sz="2400" dirty="0" err="1" smtClean="0">
                <a:solidFill>
                  <a:srgbClr val="7030A0"/>
                </a:solidFill>
                <a:latin typeface="Berlin Sans FB Demi" pitchFamily="34" charset="0"/>
              </a:rPr>
              <a:t>elles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Berlin Sans FB Demi" pitchFamily="34" charset="0"/>
              </a:rPr>
              <a:t>ont</a:t>
            </a:r>
            <a:r>
              <a:rPr lang="en-GB" sz="2400" dirty="0" smtClean="0">
                <a:solidFill>
                  <a:srgbClr val="7030A0"/>
                </a:solidFill>
                <a:latin typeface="Berlin Sans FB Demi" pitchFamily="34" charset="0"/>
              </a:rPr>
              <a:t> mal</a:t>
            </a:r>
            <a:endParaRPr lang="fr-FR" sz="24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pic>
        <p:nvPicPr>
          <p:cNvPr id="8194" name="Picture 2" descr="C:\Users\Natasha\AppData\Local\Microsoft\Windows\Temporary Internet Files\Content.IE5\D8KXYUHR\MC9002320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61929"/>
            <a:ext cx="1706578" cy="18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88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1.img.v4.skyrock.net/d19/pandalover/pics/2113015711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33975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009900"/>
                </a:solidFill>
                <a:latin typeface="Berlin Sans FB Demi" pitchFamily="34" charset="0"/>
              </a:rPr>
              <a:t>Où</a:t>
            </a:r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 a mal le lapin?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9464" y="2493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9900"/>
                </a:solidFill>
                <a:latin typeface="Berlin Sans FB Demi" pitchFamily="34" charset="0"/>
              </a:rPr>
              <a:t>Le lapin a mal au pied.</a:t>
            </a:r>
            <a:endParaRPr lang="fr-FR" sz="2400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0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472</Words>
  <Application>Microsoft Macintosh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Les parties du corps  et du visage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parties du corps  et du visage</dc:title>
  <dc:creator>Natasha</dc:creator>
  <cp:lastModifiedBy>Suzanne Dallas</cp:lastModifiedBy>
  <cp:revision>17</cp:revision>
  <dcterms:created xsi:type="dcterms:W3CDTF">2012-03-26T22:47:47Z</dcterms:created>
  <dcterms:modified xsi:type="dcterms:W3CDTF">2016-02-17T00:42:31Z</dcterms:modified>
</cp:coreProperties>
</file>