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“En” et “Y”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95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659262"/>
              </p:ext>
            </p:extLst>
          </p:nvPr>
        </p:nvGraphicFramePr>
        <p:xfrm>
          <a:off x="779463" y="1949450"/>
          <a:ext cx="7467662" cy="4566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31"/>
                <a:gridCol w="3733831"/>
              </a:tblGrid>
              <a:tr h="456626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Emplois</a:t>
                      </a:r>
                      <a:r>
                        <a:rPr lang="en-US" sz="2800" dirty="0" smtClean="0"/>
                        <a:t> de EN</a:t>
                      </a:r>
                    </a:p>
                    <a:p>
                      <a:endParaRPr lang="en-US" dirty="0" smtClean="0"/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Wingdings" charset="2"/>
                        <a:buChar char="u"/>
                      </a:pPr>
                      <a:r>
                        <a:rPr lang="en-US" dirty="0" smtClean="0"/>
                        <a:t>De, d’, du, de la, des + nom de chose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dirty="0" smtClean="0"/>
                        <a:t>Ex. As-</a:t>
                      </a:r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envie</a:t>
                      </a:r>
                      <a:r>
                        <a:rPr lang="en-US" dirty="0" smtClean="0"/>
                        <a:t> </a:t>
                      </a:r>
                      <a:r>
                        <a:rPr lang="en-US" u="sng" dirty="0" smtClean="0">
                          <a:solidFill>
                            <a:schemeClr val="bg2"/>
                          </a:solidFill>
                        </a:rPr>
                        <a:t>de </a:t>
                      </a:r>
                      <a:r>
                        <a:rPr lang="en-US" u="sng" dirty="0" err="1" smtClean="0">
                          <a:solidFill>
                            <a:schemeClr val="bg2"/>
                          </a:solidFill>
                        </a:rPr>
                        <a:t>cette</a:t>
                      </a:r>
                      <a:r>
                        <a:rPr lang="en-US" u="sng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u="sng" dirty="0" err="1" smtClean="0">
                          <a:solidFill>
                            <a:schemeClr val="bg2"/>
                          </a:solidFill>
                        </a:rPr>
                        <a:t>montre</a:t>
                      </a:r>
                      <a:r>
                        <a:rPr lang="en-US" dirty="0" smtClean="0"/>
                        <a:t>?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dirty="0" err="1" smtClean="0"/>
                        <a:t>Oui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j’en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envie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endParaRPr lang="en-US" dirty="0" smtClean="0"/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Wingdings" charset="2"/>
                        <a:buChar char="u"/>
                      </a:pPr>
                      <a:r>
                        <a:rPr lang="en-US" dirty="0" smtClean="0"/>
                        <a:t>Avec les expressions de </a:t>
                      </a:r>
                      <a:r>
                        <a:rPr lang="en-US" dirty="0" err="1" smtClean="0"/>
                        <a:t>quantit</a:t>
                      </a:r>
                      <a:r>
                        <a:rPr lang="en-US" dirty="0" err="1" smtClean="0"/>
                        <a:t>é</a:t>
                      </a:r>
                      <a:endParaRPr lang="en-US" dirty="0" smtClean="0"/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dirty="0" smtClean="0"/>
                        <a:t>Ex. As-</a:t>
                      </a:r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0096FF"/>
                          </a:solidFill>
                        </a:rPr>
                        <a:t>des 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amis</a:t>
                      </a:r>
                      <a:r>
                        <a:rPr lang="en-US" dirty="0" smtClean="0">
                          <a:solidFill>
                            <a:srgbClr val="0096FF"/>
                          </a:solidFill>
                        </a:rPr>
                        <a:t> </a:t>
                      </a:r>
                      <a:r>
                        <a:rPr lang="en-US" dirty="0" err="1" smtClean="0"/>
                        <a:t>ici</a:t>
                      </a:r>
                      <a:r>
                        <a:rPr lang="en-US" dirty="0" smtClean="0"/>
                        <a:t>?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dirty="0" err="1" smtClean="0"/>
                        <a:t>Oui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j’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beacoup</a:t>
                      </a:r>
                      <a:r>
                        <a:rPr lang="en-US" baseline="0" dirty="0" smtClean="0">
                          <a:solidFill>
                            <a:srgbClr val="0096FF"/>
                          </a:solidFill>
                        </a:rPr>
                        <a:t>/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trois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Wingdings" charset="2"/>
                        <a:buChar char="u"/>
                      </a:pPr>
                      <a:r>
                        <a:rPr lang="en-US" baseline="0" dirty="0" smtClean="0"/>
                        <a:t>De + </a:t>
                      </a:r>
                      <a:r>
                        <a:rPr lang="en-US" baseline="0" dirty="0" err="1" smtClean="0"/>
                        <a:t>préposition</a:t>
                      </a:r>
                      <a:endParaRPr lang="en-US" baseline="0" dirty="0" smtClean="0"/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baseline="0" dirty="0" smtClean="0"/>
                        <a:t>Ex. </a:t>
                      </a:r>
                      <a:r>
                        <a:rPr lang="en-US" baseline="0" dirty="0" err="1" smtClean="0"/>
                        <a:t>Êtes-vous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staisfaite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0096FF"/>
                          </a:solidFill>
                        </a:rPr>
                        <a:t>de 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ce</a:t>
                      </a:r>
                      <a:r>
                        <a:rPr lang="en-US" baseline="0" dirty="0" smtClean="0">
                          <a:solidFill>
                            <a:srgbClr val="0096FF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qu’il</a:t>
                      </a:r>
                      <a:r>
                        <a:rPr lang="en-US" baseline="0" dirty="0" smtClean="0">
                          <a:solidFill>
                            <a:srgbClr val="0096FF"/>
                          </a:solidFill>
                        </a:rPr>
                        <a:t> a fait</a:t>
                      </a:r>
                      <a:r>
                        <a:rPr lang="en-US" baseline="0" dirty="0" smtClean="0"/>
                        <a:t>?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baseline="0" dirty="0" err="1" smtClean="0"/>
                        <a:t>Oui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j’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satisfaite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Emplois</a:t>
                      </a:r>
                      <a:r>
                        <a:rPr lang="en-US" sz="2800" dirty="0" smtClean="0"/>
                        <a:t> de Y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Wingdings" charset="2"/>
                        <a:buChar char="u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à</a:t>
                      </a:r>
                      <a:r>
                        <a:rPr lang="en-US" dirty="0" smtClean="0"/>
                        <a:t> + nom de chose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dirty="0" smtClean="0"/>
                        <a:t>Ex. </a:t>
                      </a:r>
                      <a:r>
                        <a:rPr lang="en-US" dirty="0" err="1" smtClean="0"/>
                        <a:t>Avez-vous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pensé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à</a:t>
                      </a:r>
                      <a:r>
                        <a:rPr lang="en-US" baseline="0" dirty="0" smtClean="0">
                          <a:solidFill>
                            <a:srgbClr val="0096FF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mes</a:t>
                      </a:r>
                      <a:r>
                        <a:rPr lang="en-US" baseline="0" dirty="0" smtClean="0">
                          <a:solidFill>
                            <a:srgbClr val="0096FF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médicaments</a:t>
                      </a:r>
                      <a:r>
                        <a:rPr lang="en-US" baseline="0" dirty="0" smtClean="0"/>
                        <a:t>?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baseline="0" dirty="0" err="1" smtClean="0"/>
                        <a:t>Oui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j’</a:t>
                      </a:r>
                      <a:r>
                        <a:rPr lang="en-US" baseline="0" dirty="0" err="1" smtClean="0">
                          <a:solidFill>
                            <a:srgbClr val="0096FF"/>
                          </a:solidFill>
                        </a:rPr>
                        <a:t>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pensé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Wingdings" charset="2"/>
                        <a:buChar char="u"/>
                      </a:pPr>
                      <a:r>
                        <a:rPr lang="en-US" dirty="0" err="1" smtClean="0"/>
                        <a:t>à</a:t>
                      </a:r>
                      <a:r>
                        <a:rPr lang="en-US" dirty="0" smtClean="0"/>
                        <a:t> + nom de lieu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dirty="0" smtClean="0"/>
                        <a:t>Ex. </a:t>
                      </a:r>
                      <a:r>
                        <a:rPr lang="en-US" dirty="0" err="1" smtClean="0"/>
                        <a:t>Est-il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dans</a:t>
                      </a:r>
                      <a:r>
                        <a:rPr lang="en-US" dirty="0" smtClean="0">
                          <a:solidFill>
                            <a:srgbClr val="0096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sa</a:t>
                      </a:r>
                      <a:r>
                        <a:rPr lang="en-US" dirty="0" smtClean="0">
                          <a:solidFill>
                            <a:srgbClr val="0096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chambre</a:t>
                      </a:r>
                      <a:r>
                        <a:rPr lang="en-US" dirty="0" smtClean="0"/>
                        <a:t>?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dirty="0" err="1" smtClean="0"/>
                        <a:t>Oui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0096FF"/>
                          </a:solidFill>
                        </a:rPr>
                        <a:t>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est</a:t>
                      </a:r>
                      <a:endParaRPr lang="en-US" baseline="0" dirty="0" smtClean="0"/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Wingdings" charset="2"/>
                        <a:buChar char="u"/>
                      </a:pPr>
                      <a:r>
                        <a:rPr lang="en-US" dirty="0" err="1" smtClean="0"/>
                        <a:t>à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préposition</a:t>
                      </a:r>
                      <a:endParaRPr lang="en-US" dirty="0" smtClean="0"/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dirty="0" smtClean="0"/>
                        <a:t>Ex. As-</a:t>
                      </a:r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réfléchi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à</a:t>
                      </a:r>
                      <a:r>
                        <a:rPr lang="en-US" dirty="0" smtClean="0">
                          <a:solidFill>
                            <a:srgbClr val="0096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ce</a:t>
                      </a:r>
                      <a:r>
                        <a:rPr lang="en-US" dirty="0" smtClean="0">
                          <a:solidFill>
                            <a:srgbClr val="0096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qu’il</a:t>
                      </a:r>
                      <a:r>
                        <a:rPr lang="en-US" dirty="0" smtClean="0">
                          <a:solidFill>
                            <a:srgbClr val="0096FF"/>
                          </a:solidFill>
                        </a:rPr>
                        <a:t> a 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dit</a:t>
                      </a:r>
                      <a:r>
                        <a:rPr lang="en-US" dirty="0" smtClean="0"/>
                        <a:t>?</a:t>
                      </a:r>
                    </a:p>
                    <a:p>
                      <a:pPr marL="0" indent="0">
                        <a:buClr>
                          <a:schemeClr val="tx1"/>
                        </a:buClr>
                        <a:buFont typeface="Wingdings" charset="2"/>
                        <a:buNone/>
                      </a:pPr>
                      <a:r>
                        <a:rPr lang="en-US" dirty="0" err="1" smtClean="0"/>
                        <a:t>Oui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j’</a:t>
                      </a:r>
                      <a:r>
                        <a:rPr lang="en-US" dirty="0" err="1" smtClean="0">
                          <a:solidFill>
                            <a:srgbClr val="0096FF"/>
                          </a:solidFill>
                        </a:rPr>
                        <a:t>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réfléchi</a:t>
                      </a:r>
                      <a:r>
                        <a:rPr lang="en-US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95804" y="577342"/>
            <a:ext cx="489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Les </a:t>
            </a:r>
            <a:r>
              <a:rPr lang="en-US" sz="4000" dirty="0" err="1" smtClean="0"/>
              <a:t>Emplois</a:t>
            </a:r>
            <a:r>
              <a:rPr lang="en-US" sz="4000" dirty="0" smtClean="0"/>
              <a:t> de En et 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722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Idioms avec EN et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u"/>
            </a:pPr>
            <a:r>
              <a:rPr lang="en-US" b="1" dirty="0" err="1" smtClean="0"/>
              <a:t>S’en</a:t>
            </a:r>
            <a:r>
              <a:rPr lang="en-US" b="1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= </a:t>
            </a:r>
            <a:r>
              <a:rPr lang="en-US" dirty="0" err="1" smtClean="0"/>
              <a:t>partir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en </a:t>
            </a:r>
            <a:r>
              <a:rPr lang="en-US" dirty="0" err="1" smtClean="0"/>
              <a:t>allez</a:t>
            </a:r>
            <a:r>
              <a:rPr lang="en-US" dirty="0" smtClean="0"/>
              <a:t> </a:t>
            </a:r>
            <a:r>
              <a:rPr lang="en-US" dirty="0" err="1" smtClean="0"/>
              <a:t>aussit</a:t>
            </a:r>
            <a:r>
              <a:rPr lang="en-US" dirty="0" err="1" smtClean="0"/>
              <a:t>ôt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finie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en-US" b="1" dirty="0" smtClean="0"/>
              <a:t>En </a:t>
            </a:r>
            <a:r>
              <a:rPr lang="en-US" b="1" dirty="0" err="1" smtClean="0"/>
              <a:t>avoir</a:t>
            </a:r>
            <a:r>
              <a:rPr lang="en-US" b="1" dirty="0" smtClean="0"/>
              <a:t> </a:t>
            </a:r>
            <a:r>
              <a:rPr lang="en-US" b="1" dirty="0" err="1" smtClean="0"/>
              <a:t>assez</a:t>
            </a:r>
            <a:r>
              <a:rPr lang="en-US" b="1" dirty="0" smtClean="0"/>
              <a:t>/</a:t>
            </a:r>
            <a:r>
              <a:rPr lang="en-US" b="1" dirty="0" err="1" smtClean="0"/>
              <a:t>marre</a:t>
            </a:r>
            <a:r>
              <a:rPr lang="en-US" b="1" dirty="0" smtClean="0"/>
              <a:t> de </a:t>
            </a:r>
            <a:r>
              <a:rPr lang="en-US" dirty="0" smtClean="0"/>
              <a:t>= </a:t>
            </a:r>
            <a:r>
              <a:rPr lang="en-US" dirty="0" err="1" smtClean="0"/>
              <a:t>suffire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J’en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assez</a:t>
            </a:r>
            <a:r>
              <a:rPr lang="en-US" dirty="0" smtClean="0"/>
              <a:t> de faire des exercises de </a:t>
            </a:r>
            <a:r>
              <a:rPr lang="en-US" dirty="0" err="1" smtClean="0"/>
              <a:t>grammaire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en-US" b="1" dirty="0" err="1" smtClean="0"/>
              <a:t>N’en</a:t>
            </a:r>
            <a:r>
              <a:rPr lang="en-US" b="1" dirty="0" smtClean="0"/>
              <a:t> plus </a:t>
            </a:r>
            <a:r>
              <a:rPr lang="en-US" b="1" dirty="0" err="1" smtClean="0"/>
              <a:t>pouvoir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épuisé</a:t>
            </a:r>
            <a:r>
              <a:rPr lang="en-US" dirty="0" smtClean="0"/>
              <a:t>(e)</a:t>
            </a:r>
          </a:p>
          <a:p>
            <a:pPr marL="0" indent="0">
              <a:buNone/>
            </a:pPr>
            <a:r>
              <a:rPr lang="en-US" dirty="0" smtClean="0"/>
              <a:t>Ex. Il </a:t>
            </a:r>
            <a:r>
              <a:rPr lang="en-US" dirty="0" err="1" smtClean="0"/>
              <a:t>n’en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plus,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fatigué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b="1" dirty="0" smtClean="0"/>
              <a:t>En </a:t>
            </a:r>
            <a:r>
              <a:rPr lang="en-US" b="1" dirty="0" err="1" smtClean="0"/>
              <a:t>vouloir</a:t>
            </a:r>
            <a:r>
              <a:rPr lang="en-US" b="1" dirty="0" smtClean="0"/>
              <a:t> </a:t>
            </a:r>
            <a:r>
              <a:rPr lang="en-US" b="1" dirty="0" err="1" smtClean="0"/>
              <a:t>à</a:t>
            </a:r>
            <a:r>
              <a:rPr lang="en-US" b="1" dirty="0" smtClean="0"/>
              <a:t> </a:t>
            </a:r>
            <a:r>
              <a:rPr lang="en-US" b="1" dirty="0" err="1" smtClean="0"/>
              <a:t>quelqu’un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reprocher</a:t>
            </a:r>
            <a:r>
              <a:rPr lang="en-US" dirty="0" smtClean="0"/>
              <a:t> </a:t>
            </a:r>
            <a:r>
              <a:rPr lang="en-US" dirty="0" err="1" smtClean="0"/>
              <a:t>quelque</a:t>
            </a:r>
            <a:r>
              <a:rPr lang="en-US" dirty="0" smtClean="0"/>
              <a:t> chose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quelqu’un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Elle </a:t>
            </a:r>
            <a:r>
              <a:rPr lang="en-US" dirty="0" err="1" smtClean="0"/>
              <a:t>lui</a:t>
            </a:r>
            <a:r>
              <a:rPr lang="en-US" dirty="0" smtClean="0"/>
              <a:t> en a </a:t>
            </a:r>
            <a:r>
              <a:rPr lang="en-US" dirty="0" err="1" smtClean="0"/>
              <a:t>voulu</a:t>
            </a:r>
            <a:r>
              <a:rPr lang="en-US" dirty="0" smtClean="0"/>
              <a:t> </a:t>
            </a:r>
            <a:r>
              <a:rPr lang="en-US" dirty="0" err="1" smtClean="0"/>
              <a:t>longtemps</a:t>
            </a:r>
            <a:r>
              <a:rPr lang="en-US" dirty="0" smtClean="0"/>
              <a:t> </a:t>
            </a:r>
            <a:r>
              <a:rPr lang="en-US" dirty="0" err="1" smtClean="0"/>
              <a:t>d’avoir</a:t>
            </a:r>
            <a:r>
              <a:rPr lang="en-US" dirty="0" smtClean="0"/>
              <a:t> </a:t>
            </a:r>
            <a:r>
              <a:rPr lang="en-US" dirty="0" err="1" smtClean="0"/>
              <a:t>demandé</a:t>
            </a:r>
            <a:r>
              <a:rPr lang="en-US" dirty="0" smtClean="0"/>
              <a:t> le divorce.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2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Idioms avec EN et 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u"/>
            </a:pPr>
            <a:r>
              <a:rPr lang="en-US" b="1" dirty="0" err="1" smtClean="0"/>
              <a:t>S’en</a:t>
            </a:r>
            <a:r>
              <a:rPr lang="en-US" b="1" dirty="0" smtClean="0"/>
              <a:t> faire </a:t>
            </a:r>
            <a:r>
              <a:rPr lang="en-US" dirty="0" smtClean="0"/>
              <a:t>(ne pas </a:t>
            </a:r>
            <a:r>
              <a:rPr lang="en-US" dirty="0" err="1" smtClean="0"/>
              <a:t>s’en</a:t>
            </a:r>
            <a:r>
              <a:rPr lang="en-US" dirty="0" smtClean="0"/>
              <a:t> faire) = </a:t>
            </a:r>
            <a:r>
              <a:rPr lang="en-US" dirty="0" err="1" smtClean="0"/>
              <a:t>s’inqui</a:t>
            </a:r>
            <a:r>
              <a:rPr lang="en-US" dirty="0" err="1" smtClean="0"/>
              <a:t>éter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C’est</a:t>
            </a:r>
            <a:r>
              <a:rPr lang="en-US" dirty="0" smtClean="0"/>
              <a:t> un </a:t>
            </a:r>
            <a:r>
              <a:rPr lang="en-US" dirty="0" err="1" smtClean="0"/>
              <a:t>fille</a:t>
            </a:r>
            <a:r>
              <a:rPr lang="en-US" dirty="0" smtClean="0"/>
              <a:t> relax!  Elle ne </a:t>
            </a:r>
            <a:r>
              <a:rPr lang="en-US" dirty="0" err="1" smtClean="0"/>
              <a:t>s’en</a:t>
            </a:r>
            <a:r>
              <a:rPr lang="en-US" dirty="0" smtClean="0"/>
              <a:t> fait pas!</a:t>
            </a:r>
          </a:p>
          <a:p>
            <a:pPr>
              <a:buFont typeface="Wingdings" charset="2"/>
              <a:buChar char="u"/>
            </a:pPr>
            <a:r>
              <a:rPr lang="en-US" b="1" dirty="0" err="1" smtClean="0"/>
              <a:t>S’y</a:t>
            </a:r>
            <a:r>
              <a:rPr lang="en-US" b="1" dirty="0" smtClean="0"/>
              <a:t> </a:t>
            </a:r>
            <a:r>
              <a:rPr lang="en-US" b="1" dirty="0" err="1" smtClean="0"/>
              <a:t>connaître</a:t>
            </a:r>
            <a:r>
              <a:rPr lang="en-US" dirty="0" smtClean="0"/>
              <a:t> (en </a:t>
            </a:r>
            <a:r>
              <a:rPr lang="en-US" dirty="0" err="1" smtClean="0"/>
              <a:t>qqch</a:t>
            </a:r>
            <a:r>
              <a:rPr lang="en-US" dirty="0" smtClean="0"/>
              <a:t>) = </a:t>
            </a:r>
            <a:r>
              <a:rPr lang="en-US" dirty="0" err="1" smtClean="0"/>
              <a:t>être</a:t>
            </a:r>
            <a:r>
              <a:rPr lang="en-US" dirty="0" smtClean="0"/>
              <a:t> expert</a:t>
            </a:r>
          </a:p>
          <a:p>
            <a:pPr marL="0" indent="0">
              <a:buNone/>
            </a:pPr>
            <a:r>
              <a:rPr lang="en-US" dirty="0" smtClean="0"/>
              <a:t>Ex. Il </a:t>
            </a:r>
            <a:r>
              <a:rPr lang="en-US" dirty="0" err="1" smtClean="0"/>
              <a:t>s’y</a:t>
            </a:r>
            <a:r>
              <a:rPr lang="en-US" dirty="0" smtClean="0"/>
              <a:t> </a:t>
            </a:r>
            <a:r>
              <a:rPr lang="en-US" dirty="0" err="1" smtClean="0"/>
              <a:t>connaît</a:t>
            </a:r>
            <a:r>
              <a:rPr lang="en-US" dirty="0" smtClean="0"/>
              <a:t> en construction: </a:t>
            </a:r>
            <a:r>
              <a:rPr lang="en-US" dirty="0" err="1" smtClean="0"/>
              <a:t>c’est</a:t>
            </a:r>
            <a:r>
              <a:rPr lang="en-US" dirty="0" smtClean="0"/>
              <a:t> un expert.</a:t>
            </a:r>
          </a:p>
          <a:p>
            <a:pPr>
              <a:buFont typeface="Wingdings" charset="2"/>
              <a:buChar char="u"/>
            </a:pPr>
            <a:r>
              <a:rPr lang="en-US" b="1" dirty="0" err="1" smtClean="0"/>
              <a:t>N’y</a:t>
            </a:r>
            <a:r>
              <a:rPr lang="en-US" b="1" dirty="0" smtClean="0"/>
              <a:t> </a:t>
            </a:r>
            <a:r>
              <a:rPr lang="en-US" b="1" dirty="0" err="1" smtClean="0"/>
              <a:t>être</a:t>
            </a:r>
            <a:r>
              <a:rPr lang="en-US" b="1" dirty="0" smtClean="0"/>
              <a:t> pour </a:t>
            </a:r>
            <a:r>
              <a:rPr lang="en-US" b="1" dirty="0" err="1" smtClean="0"/>
              <a:t>rien</a:t>
            </a:r>
            <a:r>
              <a:rPr lang="en-US" b="1" dirty="0" smtClean="0"/>
              <a:t> </a:t>
            </a:r>
            <a:r>
              <a:rPr lang="en-US" dirty="0" smtClean="0"/>
              <a:t>= ne pas se </a:t>
            </a:r>
            <a:r>
              <a:rPr lang="en-US" dirty="0" err="1" smtClean="0"/>
              <a:t>sentir</a:t>
            </a:r>
            <a:r>
              <a:rPr lang="en-US" dirty="0" smtClean="0"/>
              <a:t> responsible de </a:t>
            </a:r>
            <a:r>
              <a:rPr lang="en-US" dirty="0" err="1" smtClean="0"/>
              <a:t>qqch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ma </a:t>
            </a:r>
            <a:r>
              <a:rPr lang="en-US" dirty="0" err="1" smtClean="0"/>
              <a:t>faute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vie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juste</a:t>
            </a:r>
            <a:r>
              <a:rPr lang="en-US" dirty="0" smtClean="0"/>
              <a:t>!  Je </a:t>
            </a:r>
            <a:r>
              <a:rPr lang="en-US" dirty="0" err="1" smtClean="0"/>
              <a:t>n’y</a:t>
            </a:r>
            <a:r>
              <a:rPr lang="en-US" dirty="0" smtClean="0"/>
              <a:t> </a:t>
            </a:r>
            <a:r>
              <a:rPr lang="en-US" dirty="0" err="1" smtClean="0"/>
              <a:t>suis</a:t>
            </a:r>
            <a:r>
              <a:rPr lang="en-US" dirty="0" smtClean="0"/>
              <a:t> pour </a:t>
            </a:r>
            <a:r>
              <a:rPr lang="en-US" dirty="0" err="1" smtClean="0"/>
              <a:t>rien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en-US" b="1" dirty="0" err="1" smtClean="0"/>
              <a:t>Ça</a:t>
            </a:r>
            <a:r>
              <a:rPr lang="en-US" b="1" dirty="0" smtClean="0"/>
              <a:t> y </a:t>
            </a:r>
            <a:r>
              <a:rPr lang="en-US" b="1" dirty="0" err="1" smtClean="0"/>
              <a:t>est</a:t>
            </a:r>
            <a:r>
              <a:rPr lang="en-US" dirty="0" smtClean="0"/>
              <a:t>! =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fini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savez</a:t>
            </a:r>
            <a:r>
              <a:rPr lang="en-US" dirty="0" smtClean="0"/>
              <a:t> tout.  </a:t>
            </a:r>
            <a:r>
              <a:rPr lang="en-US" dirty="0" err="1" smtClean="0"/>
              <a:t>Ça</a:t>
            </a:r>
            <a:r>
              <a:rPr lang="en-US" dirty="0" smtClean="0"/>
              <a:t> y </a:t>
            </a:r>
            <a:r>
              <a:rPr lang="en-US" dirty="0" err="1" smtClean="0"/>
              <a:t>est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2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Relatifs</a:t>
            </a:r>
            <a:r>
              <a:rPr lang="en-US" dirty="0" smtClean="0"/>
              <a:t> Simples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34355"/>
            <a:ext cx="7583488" cy="46978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rgbClr val="CE57F8"/>
                </a:solidFill>
              </a:rPr>
              <a:t>Qu</a:t>
            </a:r>
            <a:r>
              <a:rPr lang="en-US" b="1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remplace</a:t>
            </a:r>
            <a:r>
              <a:rPr lang="en-US" dirty="0" smtClean="0"/>
              <a:t> un </a:t>
            </a:r>
            <a:r>
              <a:rPr lang="en-US" dirty="0" err="1" smtClean="0"/>
              <a:t>sujet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visit</a:t>
            </a:r>
            <a:r>
              <a:rPr lang="en-US" dirty="0" err="1" smtClean="0"/>
              <a:t>é</a:t>
            </a:r>
            <a:r>
              <a:rPr lang="en-US" dirty="0" smtClean="0"/>
              <a:t> un pays.  </a:t>
            </a:r>
            <a:r>
              <a:rPr lang="en-US" u="sng" dirty="0" err="1" smtClean="0"/>
              <a:t>Ce</a:t>
            </a:r>
            <a:r>
              <a:rPr lang="en-US" u="sng" dirty="0" smtClean="0"/>
              <a:t> pays </a:t>
            </a:r>
            <a:r>
              <a:rPr lang="en-US" dirty="0" smtClean="0"/>
              <a:t>se </a:t>
            </a:r>
            <a:r>
              <a:rPr lang="en-US" dirty="0" err="1" smtClean="0"/>
              <a:t>trouve</a:t>
            </a:r>
            <a:r>
              <a:rPr lang="en-US" dirty="0" smtClean="0"/>
              <a:t> en </a:t>
            </a:r>
            <a:r>
              <a:rPr lang="en-US" dirty="0" err="1" smtClean="0"/>
              <a:t>Asie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visité</a:t>
            </a:r>
            <a:r>
              <a:rPr lang="en-US" dirty="0" smtClean="0"/>
              <a:t> un pays </a:t>
            </a:r>
            <a:r>
              <a:rPr lang="en-US" u="sng" dirty="0" smtClean="0"/>
              <a:t>qui</a:t>
            </a:r>
            <a:r>
              <a:rPr lang="en-US" dirty="0" smtClean="0"/>
              <a:t> se </a:t>
            </a:r>
            <a:r>
              <a:rPr lang="en-US" dirty="0" err="1" smtClean="0"/>
              <a:t>trouve</a:t>
            </a:r>
            <a:r>
              <a:rPr lang="en-US" dirty="0" smtClean="0"/>
              <a:t> en </a:t>
            </a:r>
            <a:r>
              <a:rPr lang="en-US" dirty="0" err="1" smtClean="0"/>
              <a:t>Asie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en-US" b="1" dirty="0" err="1" smtClean="0">
                <a:solidFill>
                  <a:srgbClr val="CE57F8"/>
                </a:solidFill>
              </a:rPr>
              <a:t>Que</a:t>
            </a:r>
            <a:r>
              <a:rPr lang="en-US" dirty="0" smtClean="0"/>
              <a:t> </a:t>
            </a:r>
            <a:r>
              <a:rPr lang="en-US" dirty="0" err="1" smtClean="0"/>
              <a:t>remplace</a:t>
            </a:r>
            <a:r>
              <a:rPr lang="en-US" dirty="0" smtClean="0"/>
              <a:t> un objet direct (COD)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visité</a:t>
            </a:r>
            <a:r>
              <a:rPr lang="en-US" dirty="0" smtClean="0"/>
              <a:t> </a:t>
            </a:r>
            <a:r>
              <a:rPr lang="en-US" u="sng" dirty="0" err="1" smtClean="0"/>
              <a:t>ce</a:t>
            </a:r>
            <a:r>
              <a:rPr lang="en-US" u="sng" dirty="0" smtClean="0"/>
              <a:t> pays </a:t>
            </a:r>
            <a:r>
              <a:rPr lang="en-US" dirty="0" err="1" smtClean="0"/>
              <a:t>l’année</a:t>
            </a:r>
            <a:r>
              <a:rPr lang="en-US" dirty="0" smtClean="0"/>
              <a:t> </a:t>
            </a:r>
            <a:r>
              <a:rPr lang="en-US" dirty="0" err="1" smtClean="0"/>
              <a:t>passée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visité</a:t>
            </a:r>
            <a:r>
              <a:rPr lang="en-US" dirty="0" smtClean="0"/>
              <a:t> un pays </a:t>
            </a:r>
            <a:r>
              <a:rPr lang="en-US" u="sng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visité</a:t>
            </a:r>
            <a:r>
              <a:rPr lang="en-US" dirty="0" smtClean="0"/>
              <a:t> </a:t>
            </a:r>
            <a:r>
              <a:rPr lang="en-US" dirty="0" err="1" smtClean="0"/>
              <a:t>l’année</a:t>
            </a:r>
            <a:r>
              <a:rPr lang="en-US" dirty="0" smtClean="0"/>
              <a:t> </a:t>
            </a:r>
            <a:r>
              <a:rPr lang="en-US" dirty="0" err="1" smtClean="0"/>
              <a:t>passée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26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</a:t>
            </a:r>
            <a:r>
              <a:rPr lang="en-US" dirty="0" err="1"/>
              <a:t>Relatifs</a:t>
            </a:r>
            <a:r>
              <a:rPr lang="en-US" dirty="0"/>
              <a:t> Simples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b="1" dirty="0" err="1">
                <a:solidFill>
                  <a:srgbClr val="CE57F8"/>
                </a:solidFill>
              </a:rPr>
              <a:t>Dont</a:t>
            </a:r>
            <a:r>
              <a:rPr lang="en-US" dirty="0"/>
              <a:t> </a:t>
            </a:r>
            <a:r>
              <a:rPr lang="en-US" dirty="0" err="1"/>
              <a:t>remplace</a:t>
            </a:r>
            <a:r>
              <a:rPr lang="en-US" dirty="0"/>
              <a:t> un </a:t>
            </a:r>
            <a:r>
              <a:rPr lang="en-US" dirty="0" err="1"/>
              <a:t>complément</a:t>
            </a:r>
            <a:r>
              <a:rPr lang="en-US" dirty="0"/>
              <a:t> </a:t>
            </a:r>
            <a:r>
              <a:rPr lang="en-US" dirty="0" err="1"/>
              <a:t>introduit</a:t>
            </a:r>
            <a:r>
              <a:rPr lang="en-US" dirty="0"/>
              <a:t> pas de.</a:t>
            </a:r>
          </a:p>
          <a:p>
            <a:pPr marL="0" indent="0">
              <a:buNone/>
            </a:pPr>
            <a:r>
              <a:rPr lang="en-US" dirty="0"/>
              <a:t>Ex. </a:t>
            </a:r>
            <a:r>
              <a:rPr lang="en-US" dirty="0" err="1"/>
              <a:t>J’avais</a:t>
            </a:r>
            <a:r>
              <a:rPr lang="en-US" dirty="0"/>
              <a:t> </a:t>
            </a:r>
            <a:r>
              <a:rPr lang="en-US" dirty="0" err="1"/>
              <a:t>entendu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</a:t>
            </a:r>
            <a:r>
              <a:rPr lang="en-US" u="sng" dirty="0"/>
              <a:t>de </a:t>
            </a:r>
            <a:r>
              <a:rPr lang="en-US" u="sng" dirty="0" err="1"/>
              <a:t>ce</a:t>
            </a:r>
            <a:r>
              <a:rPr lang="en-US" u="sng" dirty="0"/>
              <a:t> pays</a:t>
            </a:r>
            <a:r>
              <a:rPr lang="en-US" dirty="0"/>
              <a:t>. 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visité</a:t>
            </a:r>
            <a:r>
              <a:rPr lang="en-US" dirty="0"/>
              <a:t> un pays </a:t>
            </a:r>
            <a:r>
              <a:rPr lang="en-US" u="sng" dirty="0"/>
              <a:t>don</a:t>
            </a:r>
            <a:r>
              <a:rPr lang="fr-FR" u="sng" dirty="0" err="1"/>
              <a:t>t</a:t>
            </a:r>
            <a:r>
              <a:rPr lang="fr-FR" dirty="0"/>
              <a:t> j’avais entendu.</a:t>
            </a:r>
          </a:p>
          <a:p>
            <a:pPr>
              <a:buFont typeface="Wingdings" charset="2"/>
              <a:buChar char="u"/>
            </a:pPr>
            <a:r>
              <a:rPr lang="fr-FR" b="1" dirty="0">
                <a:solidFill>
                  <a:srgbClr val="CE57F8"/>
                </a:solidFill>
              </a:rPr>
              <a:t>Où</a:t>
            </a:r>
            <a:r>
              <a:rPr lang="fr-FR" dirty="0"/>
              <a:t> remplace un complément de lieu ou de temps.</a:t>
            </a:r>
          </a:p>
          <a:p>
            <a:pPr marL="0" indent="0">
              <a:buNone/>
            </a:pPr>
            <a:r>
              <a:rPr lang="fr-FR" dirty="0"/>
              <a:t>Ex. </a:t>
            </a:r>
            <a:r>
              <a:rPr lang="fr-FR" u="sng" dirty="0"/>
              <a:t>Dans ce pays </a:t>
            </a:r>
            <a:r>
              <a:rPr lang="fr-FR" dirty="0"/>
              <a:t>il fait chaud toute l’année.  J’ai visité un pays </a:t>
            </a:r>
            <a:r>
              <a:rPr lang="fr-FR" u="sng" dirty="0"/>
              <a:t>où</a:t>
            </a:r>
            <a:r>
              <a:rPr lang="fr-FR" dirty="0"/>
              <a:t> il fait chaud toute l’année.</a:t>
            </a:r>
          </a:p>
          <a:p>
            <a:pPr>
              <a:buFont typeface="Wingdings" charset="2"/>
              <a:buChar char="u"/>
            </a:pPr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Ce</a:t>
            </a:r>
            <a:r>
              <a:rPr lang="fr-FR" dirty="0"/>
              <a:t> est ajouté devant le pronom relatif si l’antécédent n’est pas exprimé ou si l’antécédent est une préposition.</a:t>
            </a:r>
          </a:p>
          <a:p>
            <a:pPr marL="0" indent="0">
              <a:buNone/>
            </a:pPr>
            <a:r>
              <a:rPr lang="fr-FR" dirty="0"/>
              <a:t>Ex. Je n’ai pas compris </a:t>
            </a:r>
            <a:r>
              <a:rPr lang="fr-FR" u="sng" dirty="0"/>
              <a:t>ce que</a:t>
            </a:r>
            <a:r>
              <a:rPr lang="fr-FR" dirty="0"/>
              <a:t> tu m’as dit.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37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27</TotalTime>
  <Words>494</Words>
  <Application>Microsoft Macintosh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Les Pronoms “En” et “Y”</vt:lpstr>
      <vt:lpstr>PowerPoint Presentation</vt:lpstr>
      <vt:lpstr>Idioms avec EN et Y</vt:lpstr>
      <vt:lpstr>Idioms avec EN et Y</vt:lpstr>
      <vt:lpstr>Les Pronoms Relatifs Simples</vt:lpstr>
      <vt:lpstr>Les Pronoms Relatifs Simples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“En” et “Y”</dc:title>
  <dc:creator>Suzanne Dallas</dc:creator>
  <cp:lastModifiedBy>Suzanne Dallas</cp:lastModifiedBy>
  <cp:revision>5</cp:revision>
  <dcterms:created xsi:type="dcterms:W3CDTF">2016-01-10T18:24:15Z</dcterms:created>
  <dcterms:modified xsi:type="dcterms:W3CDTF">2016-01-10T18:51:31Z</dcterms:modified>
</cp:coreProperties>
</file>