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2016-01-10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err="1" smtClean="0"/>
              <a:t>évision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“Faire” followed by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“faire” is followed by the infinitive verb, the two verbs form a single entity.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Tu</a:t>
            </a:r>
            <a:r>
              <a:rPr lang="en-US" dirty="0" smtClean="0"/>
              <a:t> as fait </a:t>
            </a:r>
            <a:r>
              <a:rPr lang="en-US" dirty="0" err="1" smtClean="0"/>
              <a:t>r</a:t>
            </a:r>
            <a:r>
              <a:rPr lang="en-US" dirty="0" err="1" smtClean="0"/>
              <a:t>échauffer</a:t>
            </a:r>
            <a:r>
              <a:rPr lang="en-US" dirty="0" smtClean="0"/>
              <a:t> </a:t>
            </a:r>
            <a:r>
              <a:rPr lang="en-US" u="sng" dirty="0" smtClean="0"/>
              <a:t>le </a:t>
            </a:r>
            <a:r>
              <a:rPr lang="en-US" u="sng" dirty="0" err="1" smtClean="0"/>
              <a:t>dîner</a:t>
            </a:r>
            <a:r>
              <a:rPr lang="en-US" dirty="0" smtClean="0"/>
              <a:t>? </a:t>
            </a:r>
            <a:r>
              <a:rPr lang="en-US" dirty="0" err="1" smtClean="0"/>
              <a:t>Oui</a:t>
            </a:r>
            <a:r>
              <a:rPr lang="en-US" dirty="0" smtClean="0"/>
              <a:t>, je </a:t>
            </a:r>
            <a:r>
              <a:rPr lang="en-US" b="1" dirty="0" err="1" smtClean="0"/>
              <a:t>l</a:t>
            </a:r>
            <a:r>
              <a:rPr lang="en-US" dirty="0" err="1" smtClean="0"/>
              <a:t>’ai</a:t>
            </a:r>
            <a:r>
              <a:rPr lang="en-US" dirty="0" smtClean="0"/>
              <a:t> fait </a:t>
            </a:r>
            <a:r>
              <a:rPr lang="en-US" dirty="0" err="1" smtClean="0"/>
              <a:t>réchauffer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Ex. Annie a fait </a:t>
            </a:r>
            <a:r>
              <a:rPr lang="en-US" dirty="0" err="1" smtClean="0"/>
              <a:t>tomber</a:t>
            </a:r>
            <a:r>
              <a:rPr lang="en-US" dirty="0" smtClean="0"/>
              <a:t> </a:t>
            </a:r>
            <a:r>
              <a:rPr lang="en-US" u="sng" dirty="0" smtClean="0"/>
              <a:t>le vase</a:t>
            </a:r>
            <a:r>
              <a:rPr lang="en-US" dirty="0" smtClean="0"/>
              <a:t>? Non, </a:t>
            </a:r>
            <a:r>
              <a:rPr lang="en-US" dirty="0" err="1" smtClean="0"/>
              <a:t>elle</a:t>
            </a:r>
            <a:r>
              <a:rPr lang="en-US" dirty="0" smtClean="0"/>
              <a:t> ne </a:t>
            </a:r>
            <a:r>
              <a:rPr lang="en-US" b="1" dirty="0" err="1" smtClean="0"/>
              <a:t>l</a:t>
            </a:r>
            <a:r>
              <a:rPr lang="en-US" dirty="0" err="1" smtClean="0"/>
              <a:t>’a</a:t>
            </a:r>
            <a:r>
              <a:rPr lang="en-US" dirty="0" smtClean="0"/>
              <a:t> pas fait </a:t>
            </a:r>
            <a:r>
              <a:rPr lang="en-US" dirty="0" err="1" smtClean="0"/>
              <a:t>tomber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8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 for PERSONS ONLY</a:t>
            </a:r>
          </a:p>
          <a:p>
            <a:r>
              <a:rPr lang="en-US" dirty="0" smtClean="0"/>
              <a:t>Always introduced by “</a:t>
            </a:r>
            <a:r>
              <a:rPr lang="en-US" dirty="0" err="1" smtClean="0"/>
              <a:t>à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parlé</a:t>
            </a:r>
            <a:r>
              <a:rPr lang="en-US" dirty="0" smtClean="0"/>
              <a:t> </a:t>
            </a:r>
            <a:r>
              <a:rPr lang="en-US" u="sng" dirty="0" err="1" smtClean="0"/>
              <a:t>à</a:t>
            </a:r>
            <a:r>
              <a:rPr lang="en-US" u="sng" dirty="0" smtClean="0"/>
              <a:t> Roger</a:t>
            </a:r>
            <a:r>
              <a:rPr lang="en-US" dirty="0" smtClean="0"/>
              <a:t>? Non, je ne </a:t>
            </a:r>
            <a:r>
              <a:rPr lang="en-US" b="1" dirty="0" err="1" smtClean="0"/>
              <a:t>lui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pas </a:t>
            </a:r>
            <a:r>
              <a:rPr lang="en-US" dirty="0" err="1" smtClean="0"/>
              <a:t>parlé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744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113463"/>
          </a:xfrm>
        </p:spPr>
        <p:txBody>
          <a:bodyPr>
            <a:normAutofit/>
          </a:bodyPr>
          <a:lstStyle/>
          <a:p>
            <a:r>
              <a:rPr lang="en-US" dirty="0" smtClean="0"/>
              <a:t>Replace direct objects placed directly after the verb without any preposition.</a:t>
            </a:r>
          </a:p>
          <a:p>
            <a:pPr marL="457200" indent="-457200">
              <a:buAutoNum type="arabicParenR"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Representing things or persons</a:t>
            </a:r>
          </a:p>
          <a:p>
            <a:pPr marL="0" indent="0">
              <a:buNone/>
            </a:pPr>
            <a:r>
              <a:rPr lang="en-US" dirty="0"/>
              <a:t>Ex.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/>
              <a:t> </a:t>
            </a:r>
            <a:r>
              <a:rPr lang="en-US" u="sng" dirty="0" err="1"/>
              <a:t>vos</a:t>
            </a:r>
            <a:r>
              <a:rPr lang="en-US" u="sng" dirty="0"/>
              <a:t> </a:t>
            </a:r>
            <a:r>
              <a:rPr lang="en-US" u="sng" dirty="0" err="1"/>
              <a:t>livres</a:t>
            </a:r>
            <a:r>
              <a:rPr lang="en-US" dirty="0"/>
              <a:t>? </a:t>
            </a:r>
            <a:r>
              <a:rPr lang="en-US" dirty="0" err="1"/>
              <a:t>Oui</a:t>
            </a:r>
            <a:r>
              <a:rPr lang="en-US" dirty="0"/>
              <a:t>, nous </a:t>
            </a:r>
            <a:r>
              <a:rPr lang="en-US" b="1" dirty="0"/>
              <a:t>les</a:t>
            </a:r>
            <a:r>
              <a:rPr lang="en-US" dirty="0"/>
              <a:t>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pris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en-US" b="1" dirty="0" err="1" smtClean="0">
                <a:solidFill>
                  <a:srgbClr val="FF4040"/>
                </a:solidFill>
              </a:rPr>
              <a:t>Preceeded</a:t>
            </a:r>
            <a:r>
              <a:rPr lang="en-US" b="1" dirty="0" smtClean="0">
                <a:solidFill>
                  <a:srgbClr val="FF4040"/>
                </a:solidFill>
              </a:rPr>
              <a:t> by a definite article</a:t>
            </a:r>
          </a:p>
          <a:p>
            <a:pPr marL="0" indent="0">
              <a:buNone/>
            </a:pPr>
            <a:r>
              <a:rPr lang="en-US" dirty="0"/>
              <a:t>Ex.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veux</a:t>
            </a:r>
            <a:r>
              <a:rPr lang="en-US" dirty="0"/>
              <a:t> </a:t>
            </a:r>
            <a:r>
              <a:rPr lang="en-US" u="sng" dirty="0"/>
              <a:t>le </a:t>
            </a:r>
            <a:r>
              <a:rPr lang="en-US" u="sng" dirty="0" err="1"/>
              <a:t>dictionnaire</a:t>
            </a:r>
            <a:r>
              <a:rPr lang="en-US" dirty="0"/>
              <a:t>? Non, je ne </a:t>
            </a:r>
            <a:r>
              <a:rPr lang="en-US" b="1" dirty="0"/>
              <a:t>le</a:t>
            </a:r>
            <a:r>
              <a:rPr lang="en-US" dirty="0"/>
              <a:t> </a:t>
            </a:r>
            <a:r>
              <a:rPr lang="en-US" dirty="0" err="1"/>
              <a:t>veux</a:t>
            </a:r>
            <a:r>
              <a:rPr lang="en-US" dirty="0"/>
              <a:t> pas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b="1" dirty="0" smtClean="0">
                <a:solidFill>
                  <a:srgbClr val="FF4040"/>
                </a:solidFill>
              </a:rPr>
              <a:t>Possessive adjective or Demonstrative adjective</a:t>
            </a:r>
            <a:endParaRPr lang="en-US" b="1" dirty="0">
              <a:solidFill>
                <a:srgbClr val="FF4040"/>
              </a:solidFill>
            </a:endParaRPr>
          </a:p>
          <a:p>
            <a:pPr marL="0" indent="0">
              <a:buNone/>
            </a:pPr>
            <a:r>
              <a:rPr lang="en-US" dirty="0" smtClean="0"/>
              <a:t>Ex. Marie a vu </a:t>
            </a:r>
            <a:r>
              <a:rPr lang="en-US" u="sng" dirty="0" err="1" smtClean="0"/>
              <a:t>ce</a:t>
            </a:r>
            <a:r>
              <a:rPr lang="en-US" u="sng" dirty="0" smtClean="0"/>
              <a:t> film</a:t>
            </a:r>
            <a:r>
              <a:rPr lang="en-US" dirty="0" smtClean="0"/>
              <a:t>? Non, </a:t>
            </a:r>
            <a:r>
              <a:rPr lang="en-US" dirty="0" err="1" smtClean="0"/>
              <a:t>elle</a:t>
            </a:r>
            <a:r>
              <a:rPr lang="en-US" dirty="0" smtClean="0"/>
              <a:t> ne </a:t>
            </a:r>
            <a:r>
              <a:rPr lang="en-US" b="1" dirty="0" err="1" smtClean="0"/>
              <a:t>l</a:t>
            </a:r>
            <a:r>
              <a:rPr lang="en-US" dirty="0" err="1" smtClean="0"/>
              <a:t>’a</a:t>
            </a:r>
            <a:r>
              <a:rPr lang="en-US" dirty="0" smtClean="0"/>
              <a:t> pas vu.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4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 “EN”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Replaces a direct object</a:t>
            </a:r>
          </a:p>
          <a:p>
            <a:pPr marL="457200" indent="-457200">
              <a:buAutoNum type="arabicParenR"/>
            </a:pPr>
            <a:r>
              <a:rPr lang="en-US" b="1" dirty="0" smtClean="0">
                <a:solidFill>
                  <a:srgbClr val="FF4040"/>
                </a:solidFill>
              </a:rPr>
              <a:t>Representing a thing or person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u="sng" dirty="0" smtClean="0"/>
              <a:t>du </a:t>
            </a:r>
            <a:r>
              <a:rPr lang="en-US" u="sng" dirty="0" err="1" smtClean="0"/>
              <a:t>th</a:t>
            </a:r>
            <a:r>
              <a:rPr lang="en-US" u="sng" dirty="0" err="1" smtClean="0"/>
              <a:t>é</a:t>
            </a:r>
            <a:r>
              <a:rPr lang="en-US" dirty="0" smtClean="0"/>
              <a:t>? </a:t>
            </a:r>
            <a:r>
              <a:rPr lang="en-US" dirty="0" err="1" smtClean="0"/>
              <a:t>Oui</a:t>
            </a:r>
            <a:r>
              <a:rPr lang="en-US" dirty="0" smtClean="0"/>
              <a:t>, nous </a:t>
            </a:r>
            <a:r>
              <a:rPr lang="en-US" b="1" dirty="0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endParaRPr lang="en-US" dirty="0" smtClean="0"/>
          </a:p>
          <a:p>
            <a:pPr marL="457200" indent="-457200">
              <a:buFont typeface="+mj-lt"/>
              <a:buAutoNum type="arabicParenR" startAt="2"/>
            </a:pPr>
            <a:r>
              <a:rPr lang="en-US" b="1" dirty="0" err="1" smtClean="0">
                <a:solidFill>
                  <a:srgbClr val="FF4040"/>
                </a:solidFill>
              </a:rPr>
              <a:t>Preceeded</a:t>
            </a:r>
            <a:r>
              <a:rPr lang="en-US" b="1" dirty="0" smtClean="0">
                <a:solidFill>
                  <a:srgbClr val="FF4040"/>
                </a:solidFill>
              </a:rPr>
              <a:t> by a </a:t>
            </a:r>
            <a:r>
              <a:rPr lang="en-US" b="1" dirty="0" err="1" smtClean="0">
                <a:solidFill>
                  <a:srgbClr val="FF4040"/>
                </a:solidFill>
              </a:rPr>
              <a:t>partitive</a:t>
            </a:r>
            <a:r>
              <a:rPr lang="en-US" b="1" dirty="0" smtClean="0">
                <a:solidFill>
                  <a:srgbClr val="FF4040"/>
                </a:solidFill>
              </a:rPr>
              <a:t> article</a:t>
            </a:r>
          </a:p>
          <a:p>
            <a:pPr marL="0" indent="0">
              <a:buNone/>
            </a:pPr>
            <a:r>
              <a:rPr lang="en-US" dirty="0" smtClean="0"/>
              <a:t>Ex. Paul a </a:t>
            </a:r>
            <a:r>
              <a:rPr lang="en-US" u="sng" dirty="0" err="1" smtClean="0"/>
              <a:t>une</a:t>
            </a:r>
            <a:r>
              <a:rPr lang="en-US" u="sng" dirty="0" smtClean="0"/>
              <a:t> </a:t>
            </a:r>
            <a:r>
              <a:rPr lang="en-US" u="sng" dirty="0" err="1" smtClean="0"/>
              <a:t>soeur</a:t>
            </a:r>
            <a:r>
              <a:rPr lang="en-US" dirty="0" smtClean="0"/>
              <a:t>?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b="1" dirty="0" smtClean="0"/>
              <a:t>en</a:t>
            </a:r>
            <a:r>
              <a:rPr lang="en-US" dirty="0" smtClean="0"/>
              <a:t> a </a:t>
            </a:r>
            <a:r>
              <a:rPr lang="en-US" b="1" dirty="0" err="1" smtClean="0"/>
              <a:t>une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b="1" dirty="0" smtClean="0">
                <a:solidFill>
                  <a:srgbClr val="FF4040"/>
                </a:solidFill>
              </a:rPr>
              <a:t>An indefinite article or expression of quantity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u="sng" dirty="0" smtClean="0"/>
              <a:t>beaucoup de travail</a:t>
            </a:r>
            <a:r>
              <a:rPr lang="en-US" dirty="0" smtClean="0"/>
              <a:t>?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j’</a:t>
            </a:r>
            <a:r>
              <a:rPr lang="en-US" b="1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b="1" dirty="0" smtClean="0"/>
              <a:t>beaucoup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NOTE: “un” and “</a:t>
            </a:r>
            <a:r>
              <a:rPr lang="en-US" dirty="0" err="1" smtClean="0"/>
              <a:t>une</a:t>
            </a:r>
            <a:r>
              <a:rPr lang="en-US" dirty="0" smtClean="0"/>
              <a:t>” dropped in negative sentence.</a:t>
            </a:r>
          </a:p>
          <a:p>
            <a:pPr marL="457200" indent="-457200">
              <a:buFont typeface="+mj-lt"/>
              <a:buAutoNum type="arabicParenR" startAt="4"/>
            </a:pPr>
            <a:r>
              <a:rPr lang="en-US" b="1" dirty="0" smtClean="0">
                <a:solidFill>
                  <a:srgbClr val="FF4040"/>
                </a:solidFill>
              </a:rPr>
              <a:t>Replaces thing NOT person – </a:t>
            </a:r>
            <a:r>
              <a:rPr lang="en-US" b="1" dirty="0" err="1" smtClean="0">
                <a:solidFill>
                  <a:srgbClr val="FF4040"/>
                </a:solidFill>
              </a:rPr>
              <a:t>preceeded</a:t>
            </a:r>
            <a:r>
              <a:rPr lang="en-US" b="1" dirty="0" smtClean="0">
                <a:solidFill>
                  <a:srgbClr val="FF4040"/>
                </a:solidFill>
              </a:rPr>
              <a:t> by preposition “de” and any article, possessive or demonstrative adjective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besoin</a:t>
            </a:r>
            <a:r>
              <a:rPr lang="en-US" dirty="0" smtClean="0"/>
              <a:t> </a:t>
            </a:r>
            <a:r>
              <a:rPr lang="en-US" u="sng" dirty="0" smtClean="0"/>
              <a:t>de</a:t>
            </a:r>
            <a:r>
              <a:rPr lang="en-US" dirty="0" smtClean="0"/>
              <a:t> </a:t>
            </a:r>
            <a:r>
              <a:rPr lang="en-US" u="sng" dirty="0" err="1" smtClean="0"/>
              <a:t>mes</a:t>
            </a:r>
            <a:r>
              <a:rPr lang="en-US" u="sng" dirty="0" smtClean="0"/>
              <a:t> notes</a:t>
            </a:r>
            <a:r>
              <a:rPr lang="en-US" dirty="0" smtClean="0"/>
              <a:t>?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j’</a:t>
            </a:r>
            <a:r>
              <a:rPr lang="en-US" b="1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besoin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5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 “Y”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474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Used to replace…..</a:t>
            </a:r>
          </a:p>
          <a:p>
            <a:pPr marL="457200" indent="-457200">
              <a:buAutoNum type="arabicParenR"/>
            </a:pPr>
            <a:r>
              <a:rPr lang="en-US" b="1" dirty="0" smtClean="0">
                <a:solidFill>
                  <a:srgbClr val="FF4040"/>
                </a:solidFill>
              </a:rPr>
              <a:t>Noun representing a thing, and </a:t>
            </a:r>
            <a:r>
              <a:rPr lang="en-US" b="1" dirty="0" err="1" smtClean="0">
                <a:solidFill>
                  <a:srgbClr val="FF4040"/>
                </a:solidFill>
              </a:rPr>
              <a:t>preceeded</a:t>
            </a:r>
            <a:r>
              <a:rPr lang="en-US" b="1" dirty="0" smtClean="0">
                <a:solidFill>
                  <a:srgbClr val="FF4040"/>
                </a:solidFill>
              </a:rPr>
              <a:t> by “</a:t>
            </a:r>
            <a:r>
              <a:rPr lang="en-US" b="1" dirty="0" err="1" smtClean="0">
                <a:solidFill>
                  <a:srgbClr val="FF4040"/>
                </a:solidFill>
              </a:rPr>
              <a:t>à</a:t>
            </a:r>
            <a:r>
              <a:rPr lang="en-US" b="1" dirty="0" smtClean="0">
                <a:solidFill>
                  <a:srgbClr val="FF4040"/>
                </a:solidFill>
              </a:rPr>
              <a:t>”.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répondu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u="sng" dirty="0" err="1" smtClean="0"/>
              <a:t>a</a:t>
            </a:r>
            <a:r>
              <a:rPr lang="en-US" u="sng" dirty="0" smtClean="0"/>
              <a:t> </a:t>
            </a:r>
            <a:r>
              <a:rPr lang="en-US" u="sng" dirty="0" err="1" smtClean="0"/>
              <a:t>lettre</a:t>
            </a:r>
            <a:r>
              <a:rPr lang="en-US" dirty="0" smtClean="0"/>
              <a:t>?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j’</a:t>
            </a:r>
            <a:r>
              <a:rPr lang="en-US" b="1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répondu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en-US" b="1" dirty="0" smtClean="0">
                <a:solidFill>
                  <a:srgbClr val="FF4040"/>
                </a:solidFill>
              </a:rPr>
              <a:t>Preposition indicating position or direction and a noun or disjunctive pronoun.</a:t>
            </a:r>
          </a:p>
          <a:p>
            <a:pPr marL="0" indent="0">
              <a:buNone/>
            </a:pPr>
            <a:r>
              <a:rPr lang="en-US" dirty="0" smtClean="0"/>
              <a:t>Ex. La photo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u="sng" dirty="0" err="1" smtClean="0"/>
              <a:t>sur</a:t>
            </a:r>
            <a:r>
              <a:rPr lang="en-US" u="sng" dirty="0" smtClean="0"/>
              <a:t> la table</a:t>
            </a:r>
            <a:r>
              <a:rPr lang="en-US" dirty="0" smtClean="0"/>
              <a:t>?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b="1" dirty="0" smtClean="0"/>
              <a:t>y</a:t>
            </a:r>
            <a:r>
              <a:rPr lang="en-US" dirty="0" smtClean="0"/>
              <a:t> est.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b="1" dirty="0" smtClean="0">
                <a:solidFill>
                  <a:srgbClr val="FF4040"/>
                </a:solidFill>
              </a:rPr>
              <a:t>Preposition “chez” and a noun or disjunctive pronoun.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Tu</a:t>
            </a:r>
            <a:r>
              <a:rPr lang="en-US" dirty="0" smtClean="0"/>
              <a:t> vas </a:t>
            </a:r>
            <a:r>
              <a:rPr lang="en-US" u="sng" dirty="0" smtClean="0"/>
              <a:t>chez ta </a:t>
            </a:r>
            <a:r>
              <a:rPr lang="en-US" u="sng" dirty="0" err="1" smtClean="0"/>
              <a:t>soeur</a:t>
            </a:r>
            <a:r>
              <a:rPr lang="en-US" dirty="0" smtClean="0"/>
              <a:t>?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j’</a:t>
            </a:r>
            <a:r>
              <a:rPr lang="en-US" b="1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vais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arenR" startAt="4"/>
            </a:pPr>
            <a:r>
              <a:rPr lang="en-US" b="1" dirty="0" smtClean="0">
                <a:solidFill>
                  <a:srgbClr val="FF4040"/>
                </a:solidFill>
              </a:rPr>
              <a:t>Infinitive verb and its objects, following verbs of motion (</a:t>
            </a:r>
            <a:r>
              <a:rPr lang="en-US" b="1" dirty="0" err="1" smtClean="0">
                <a:solidFill>
                  <a:srgbClr val="FF4040"/>
                </a:solidFill>
              </a:rPr>
              <a:t>aller</a:t>
            </a:r>
            <a:r>
              <a:rPr lang="en-US" b="1" dirty="0" smtClean="0">
                <a:solidFill>
                  <a:srgbClr val="FF4040"/>
                </a:solidFill>
              </a:rPr>
              <a:t>, </a:t>
            </a:r>
            <a:r>
              <a:rPr lang="en-US" b="1" dirty="0" err="1" smtClean="0">
                <a:solidFill>
                  <a:srgbClr val="FF4040"/>
                </a:solidFill>
              </a:rPr>
              <a:t>retourner</a:t>
            </a:r>
            <a:r>
              <a:rPr lang="en-US" b="1" dirty="0" smtClean="0">
                <a:solidFill>
                  <a:srgbClr val="FF4040"/>
                </a:solidFill>
              </a:rPr>
              <a:t>, </a:t>
            </a:r>
            <a:r>
              <a:rPr lang="en-US" b="1" dirty="0" err="1" smtClean="0">
                <a:solidFill>
                  <a:srgbClr val="FF4040"/>
                </a:solidFill>
              </a:rPr>
              <a:t>penser</a:t>
            </a:r>
            <a:r>
              <a:rPr lang="en-US" b="1" dirty="0" smtClean="0">
                <a:solidFill>
                  <a:srgbClr val="FF404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pensé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u="sng" dirty="0" err="1" smtClean="0"/>
              <a:t>emporter</a:t>
            </a:r>
            <a:r>
              <a:rPr lang="en-US" u="sng" dirty="0" smtClean="0"/>
              <a:t> </a:t>
            </a:r>
            <a:r>
              <a:rPr lang="en-US" u="sng" dirty="0" err="1" smtClean="0"/>
              <a:t>une</a:t>
            </a:r>
            <a:r>
              <a:rPr lang="en-US" u="sng" dirty="0" smtClean="0"/>
              <a:t> carte</a:t>
            </a:r>
            <a:r>
              <a:rPr lang="en-US" dirty="0" smtClean="0"/>
              <a:t>?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j’</a:t>
            </a:r>
            <a:r>
              <a:rPr lang="en-US" b="1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pensé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4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Disjunctive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Stand for persons only, used to replace…..</a:t>
            </a:r>
          </a:p>
          <a:p>
            <a:pPr marL="457200" indent="-457200">
              <a:buAutoNum type="arabicParenR"/>
            </a:pPr>
            <a:r>
              <a:rPr lang="en-US" b="1" dirty="0" smtClean="0">
                <a:solidFill>
                  <a:srgbClr val="FF4040"/>
                </a:solidFill>
              </a:rPr>
              <a:t>Nouns following prepositions (de, avec, </a:t>
            </a:r>
            <a:r>
              <a:rPr lang="en-US" b="1" dirty="0" err="1" smtClean="0">
                <a:solidFill>
                  <a:srgbClr val="FF4040"/>
                </a:solidFill>
              </a:rPr>
              <a:t>à</a:t>
            </a:r>
            <a:r>
              <a:rPr lang="en-US" b="1" dirty="0" smtClean="0">
                <a:solidFill>
                  <a:srgbClr val="FF4040"/>
                </a:solidFill>
              </a:rPr>
              <a:t> </a:t>
            </a:r>
            <a:r>
              <a:rPr lang="en-US" b="1" dirty="0" err="1" smtClean="0">
                <a:solidFill>
                  <a:srgbClr val="FF4040"/>
                </a:solidFill>
              </a:rPr>
              <a:t>côté</a:t>
            </a:r>
            <a:r>
              <a:rPr lang="en-US" b="1" dirty="0" smtClean="0">
                <a:solidFill>
                  <a:srgbClr val="FF4040"/>
                </a:solidFill>
              </a:rPr>
              <a:t> de, </a:t>
            </a:r>
            <a:r>
              <a:rPr lang="en-US" b="1" dirty="0" err="1" smtClean="0">
                <a:solidFill>
                  <a:srgbClr val="FF4040"/>
                </a:solidFill>
              </a:rPr>
              <a:t>etc</a:t>
            </a:r>
            <a:r>
              <a:rPr lang="en-US" b="1" dirty="0" smtClean="0">
                <a:solidFill>
                  <a:srgbClr val="FF404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besoin</a:t>
            </a:r>
            <a:r>
              <a:rPr lang="en-US" dirty="0" smtClean="0"/>
              <a:t> de </a:t>
            </a:r>
            <a:r>
              <a:rPr lang="en-US" u="sng" dirty="0" smtClean="0"/>
              <a:t>Marie</a:t>
            </a:r>
            <a:r>
              <a:rPr lang="en-US" dirty="0" smtClean="0"/>
              <a:t>? </a:t>
            </a:r>
            <a:r>
              <a:rPr lang="en-US" dirty="0" err="1" smtClean="0"/>
              <a:t>Oui</a:t>
            </a:r>
            <a:r>
              <a:rPr lang="en-US" dirty="0" smtClean="0"/>
              <a:t>, 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besoin</a:t>
            </a:r>
            <a:r>
              <a:rPr lang="en-US" dirty="0" smtClean="0"/>
              <a:t> </a:t>
            </a:r>
            <a:r>
              <a:rPr lang="en-US" dirty="0" err="1" smtClean="0"/>
              <a:t>d’</a:t>
            </a:r>
            <a:r>
              <a:rPr lang="en-US" b="1" dirty="0" err="1" smtClean="0"/>
              <a:t>elle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en-US" b="1" dirty="0" smtClean="0">
                <a:solidFill>
                  <a:srgbClr val="FF4040"/>
                </a:solidFill>
              </a:rPr>
              <a:t>Verb “</a:t>
            </a:r>
            <a:r>
              <a:rPr lang="en-US" b="1" dirty="0" err="1" smtClean="0">
                <a:solidFill>
                  <a:srgbClr val="FF4040"/>
                </a:solidFill>
              </a:rPr>
              <a:t>être</a:t>
            </a:r>
            <a:r>
              <a:rPr lang="en-US" b="1" dirty="0">
                <a:solidFill>
                  <a:srgbClr val="FF4040"/>
                </a:solidFill>
              </a:rPr>
              <a:t> </a:t>
            </a:r>
            <a:r>
              <a:rPr lang="en-US" b="1" dirty="0" err="1" smtClean="0">
                <a:solidFill>
                  <a:srgbClr val="FF4040"/>
                </a:solidFill>
              </a:rPr>
              <a:t>à</a:t>
            </a:r>
            <a:r>
              <a:rPr lang="en-US" b="1" dirty="0" smtClean="0">
                <a:solidFill>
                  <a:srgbClr val="FF4040"/>
                </a:solidFill>
              </a:rPr>
              <a:t>” (to belong to)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Cette</a:t>
            </a:r>
            <a:r>
              <a:rPr lang="en-US" dirty="0" smtClean="0"/>
              <a:t> auto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u="sng" dirty="0" smtClean="0"/>
              <a:t>Pierre</a:t>
            </a:r>
            <a:r>
              <a:rPr lang="en-US" dirty="0" smtClean="0"/>
              <a:t>?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b="1" dirty="0" err="1" smtClean="0"/>
              <a:t>lui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b="1" dirty="0" smtClean="0">
                <a:solidFill>
                  <a:srgbClr val="FF4040"/>
                </a:solidFill>
              </a:rPr>
              <a:t>Nouns following expressions “</a:t>
            </a:r>
            <a:r>
              <a:rPr lang="en-US" b="1" dirty="0" err="1" smtClean="0">
                <a:solidFill>
                  <a:srgbClr val="FF4040"/>
                </a:solidFill>
              </a:rPr>
              <a:t>c’est</a:t>
            </a:r>
            <a:r>
              <a:rPr lang="en-US" b="1" dirty="0" smtClean="0">
                <a:solidFill>
                  <a:srgbClr val="FF4040"/>
                </a:solidFill>
              </a:rPr>
              <a:t> &amp; </a:t>
            </a:r>
            <a:r>
              <a:rPr lang="en-US" b="1" dirty="0" err="1" smtClean="0">
                <a:solidFill>
                  <a:srgbClr val="FF4040"/>
                </a:solidFill>
              </a:rPr>
              <a:t>ce</a:t>
            </a:r>
            <a:r>
              <a:rPr lang="en-US" b="1" dirty="0" smtClean="0">
                <a:solidFill>
                  <a:srgbClr val="FF4040"/>
                </a:solidFill>
              </a:rPr>
              <a:t> </a:t>
            </a:r>
            <a:r>
              <a:rPr lang="en-US" b="1" dirty="0" err="1" smtClean="0">
                <a:solidFill>
                  <a:srgbClr val="FF4040"/>
                </a:solidFill>
              </a:rPr>
              <a:t>sont</a:t>
            </a:r>
            <a:r>
              <a:rPr lang="en-US" b="1" dirty="0" smtClean="0">
                <a:solidFill>
                  <a:srgbClr val="FF4040"/>
                </a:solidFill>
              </a:rPr>
              <a:t>”</a:t>
            </a:r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u="sng" dirty="0" smtClean="0"/>
              <a:t>Sylvie</a:t>
            </a:r>
            <a:r>
              <a:rPr lang="en-US" dirty="0" smtClean="0"/>
              <a:t>? Non,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pas </a:t>
            </a:r>
            <a:r>
              <a:rPr lang="en-US" b="1" dirty="0" err="1" smtClean="0"/>
              <a:t>elle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0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</TotalTime>
  <Words>490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Pronoms Révision</vt:lpstr>
      <vt:lpstr>“Faire” followed by infinitive</vt:lpstr>
      <vt:lpstr>Indirect Object Pronouns</vt:lpstr>
      <vt:lpstr>Direct Object Pronouns</vt:lpstr>
      <vt:lpstr>Pronoun “EN”</vt:lpstr>
      <vt:lpstr>Pronoun “Y”</vt:lpstr>
      <vt:lpstr>Disjunctive Pronouns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Pronoms Révision</dc:title>
  <dc:creator>Suzanne Dallas</dc:creator>
  <cp:lastModifiedBy>Suzanne Dallas</cp:lastModifiedBy>
  <cp:revision>5</cp:revision>
  <dcterms:created xsi:type="dcterms:W3CDTF">2016-01-10T20:52:20Z</dcterms:created>
  <dcterms:modified xsi:type="dcterms:W3CDTF">2016-01-10T21:13:37Z</dcterms:modified>
</cp:coreProperties>
</file>