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59" r:id="rId4"/>
    <p:sldId id="257" r:id="rId5"/>
    <p:sldId id="263" r:id="rId6"/>
    <p:sldId id="260" r:id="rId7"/>
    <p:sldId id="262" r:id="rId8"/>
  </p:sldIdLst>
  <p:sldSz cx="9144000" cy="6858000" type="screen4x3"/>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23" autoAdjust="0"/>
  </p:normalViewPr>
  <p:slideViewPr>
    <p:cSldViewPr>
      <p:cViewPr>
        <p:scale>
          <a:sx n="80" d="100"/>
          <a:sy n="80" d="100"/>
        </p:scale>
        <p:origin x="-1590" y="-84"/>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2496" y="10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7CF4F-4FAA-4AC6-B4EA-07DD5291E5A8}" type="datetimeFigureOut">
              <a:rPr lang="en-CA" smtClean="0"/>
              <a:t>20/03/2015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713A80-1210-4792-B951-B27B2ED2AF89}" type="slidenum">
              <a:rPr lang="en-CA" smtClean="0"/>
              <a:t>‹#›</a:t>
            </a:fld>
            <a:endParaRPr lang="en-CA"/>
          </a:p>
        </p:txBody>
      </p:sp>
      <p:sp>
        <p:nvSpPr>
          <p:cNvPr id="8" name="Date Placeholder 2"/>
          <p:cNvSpPr txBox="1">
            <a:spLocks/>
          </p:cNvSpPr>
          <p:nvPr/>
        </p:nvSpPr>
        <p:spPr>
          <a:xfrm>
            <a:off x="3884613" y="0"/>
            <a:ext cx="2971800" cy="457200"/>
          </a:xfrm>
          <a:prstGeom prst="rect">
            <a:avLst/>
          </a:prstGeom>
        </p:spPr>
        <p:txBody>
          <a:bodyPr vert="horz" lIns="91440" tIns="45720" rIns="91440" bIns="45720" rtlCol="0"/>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6CE4FF-DD8A-487D-BC04-8E491BEEA549}" type="datetimeFigureOut">
              <a:rPr lang="en-CA" smtClean="0"/>
              <a:pPr/>
              <a:t>20/03/2015</a:t>
            </a:fld>
            <a:endParaRPr lang="en-CA"/>
          </a:p>
        </p:txBody>
      </p:sp>
      <p:sp>
        <p:nvSpPr>
          <p:cNvPr id="10" name="Text Box 9"/>
          <p:cNvSpPr txBox="1">
            <a:spLocks noChangeArrowheads="1"/>
          </p:cNvSpPr>
          <p:nvPr/>
        </p:nvSpPr>
        <p:spPr bwMode="auto">
          <a:xfrm>
            <a:off x="-35396" y="0"/>
            <a:ext cx="6893396" cy="314325"/>
          </a:xfrm>
          <a:prstGeom prst="rect">
            <a:avLst/>
          </a:prstGeom>
          <a:solidFill>
            <a:srgbClr val="F99E3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40872" tIns="40872" rIns="143053" bIns="40872"/>
          <a:lstStyle>
            <a:lvl1pPr defTabSz="1022350">
              <a:defRPr>
                <a:solidFill>
                  <a:schemeClr val="tx1"/>
                </a:solidFill>
                <a:latin typeface="Arial" charset="0"/>
              </a:defRPr>
            </a:lvl1pPr>
            <a:lvl2pPr marL="509588" defTabSz="1022350">
              <a:defRPr>
                <a:solidFill>
                  <a:schemeClr val="tx1"/>
                </a:solidFill>
                <a:latin typeface="Arial" charset="0"/>
              </a:defRPr>
            </a:lvl2pPr>
            <a:lvl3pPr marL="1022350" defTabSz="1022350">
              <a:defRPr>
                <a:solidFill>
                  <a:schemeClr val="tx1"/>
                </a:solidFill>
                <a:latin typeface="Arial" charset="0"/>
              </a:defRPr>
            </a:lvl3pPr>
            <a:lvl4pPr marL="1531938" defTabSz="1022350">
              <a:defRPr>
                <a:solidFill>
                  <a:schemeClr val="tx1"/>
                </a:solidFill>
                <a:latin typeface="Arial" charset="0"/>
              </a:defRPr>
            </a:lvl4pPr>
            <a:lvl5pPr marL="2044700" defTabSz="1022350">
              <a:defRPr>
                <a:solidFill>
                  <a:schemeClr val="tx1"/>
                </a:solidFill>
                <a:latin typeface="Arial" charset="0"/>
              </a:defRPr>
            </a:lvl5pPr>
            <a:lvl6pPr marL="2501900" defTabSz="1022350" fontAlgn="base">
              <a:spcBef>
                <a:spcPct val="0"/>
              </a:spcBef>
              <a:spcAft>
                <a:spcPct val="0"/>
              </a:spcAft>
              <a:defRPr>
                <a:solidFill>
                  <a:schemeClr val="tx1"/>
                </a:solidFill>
                <a:latin typeface="Arial" charset="0"/>
              </a:defRPr>
            </a:lvl6pPr>
            <a:lvl7pPr marL="2959100" defTabSz="1022350" fontAlgn="base">
              <a:spcBef>
                <a:spcPct val="0"/>
              </a:spcBef>
              <a:spcAft>
                <a:spcPct val="0"/>
              </a:spcAft>
              <a:defRPr>
                <a:solidFill>
                  <a:schemeClr val="tx1"/>
                </a:solidFill>
                <a:latin typeface="Arial" charset="0"/>
              </a:defRPr>
            </a:lvl7pPr>
            <a:lvl8pPr marL="3416300" defTabSz="1022350" fontAlgn="base">
              <a:spcBef>
                <a:spcPct val="0"/>
              </a:spcBef>
              <a:spcAft>
                <a:spcPct val="0"/>
              </a:spcAft>
              <a:defRPr>
                <a:solidFill>
                  <a:schemeClr val="tx1"/>
                </a:solidFill>
                <a:latin typeface="Arial" charset="0"/>
              </a:defRPr>
            </a:lvl8pPr>
            <a:lvl9pPr marL="3873500" defTabSz="1022350" fontAlgn="base">
              <a:spcBef>
                <a:spcPct val="0"/>
              </a:spcBef>
              <a:spcAft>
                <a:spcPct val="0"/>
              </a:spcAft>
              <a:defRPr>
                <a:solidFill>
                  <a:schemeClr val="tx1"/>
                </a:solidFill>
                <a:latin typeface="Arial" charset="0"/>
              </a:defRPr>
            </a:lvl9pPr>
          </a:lstStyle>
          <a:p>
            <a:pPr marL="0" marR="0" indent="0" algn="r" defTabSz="1022350" rtl="0" eaLnBrk="1" fontAlgn="auto" latinLnBrk="0" hangingPunct="1">
              <a:lnSpc>
                <a:spcPct val="100000"/>
              </a:lnSpc>
              <a:spcBef>
                <a:spcPts val="0"/>
              </a:spcBef>
              <a:spcAft>
                <a:spcPts val="900"/>
              </a:spcAft>
              <a:buClrTx/>
              <a:buSzTx/>
              <a:buFontTx/>
              <a:buNone/>
              <a:tabLst/>
              <a:defRPr/>
            </a:pPr>
            <a:r>
              <a:rPr lang="en-US" sz="1000" b="1" i="1" kern="1200" dirty="0" smtClean="0">
                <a:solidFill>
                  <a:srgbClr val="FFFFFF"/>
                </a:solidFill>
                <a:latin typeface="Arial" charset="0"/>
                <a:ea typeface="+mn-ea"/>
                <a:cs typeface="+mn-cs"/>
              </a:rPr>
              <a:t>Put</a:t>
            </a:r>
            <a:r>
              <a:rPr lang="en-US" sz="1000" b="1" i="1" kern="1200" baseline="0" dirty="0" smtClean="0">
                <a:solidFill>
                  <a:srgbClr val="FFFFFF"/>
                </a:solidFill>
                <a:latin typeface="Arial" charset="0"/>
                <a:ea typeface="+mn-ea"/>
                <a:cs typeface="+mn-cs"/>
              </a:rPr>
              <a:t> Your Best Face Forward</a:t>
            </a:r>
            <a:r>
              <a:rPr lang="en-US" sz="1000" b="1" i="1" kern="1200" dirty="0" smtClean="0">
                <a:solidFill>
                  <a:srgbClr val="FFFFFF"/>
                </a:solidFill>
                <a:latin typeface="Arial" charset="0"/>
                <a:ea typeface="+mn-ea"/>
                <a:cs typeface="+mn-cs"/>
              </a:rPr>
              <a:t> </a:t>
            </a:r>
            <a:r>
              <a:rPr lang="en-US" altLang="en-US" sz="1000" b="1" i="1" dirty="0" smtClean="0">
                <a:solidFill>
                  <a:srgbClr val="FFFFFF"/>
                </a:solidFill>
              </a:rPr>
              <a:t>  </a:t>
            </a:r>
            <a:r>
              <a:rPr lang="en-US" altLang="en-US" sz="1000" b="1" dirty="0">
                <a:solidFill>
                  <a:srgbClr val="FFFFFF"/>
                </a:solidFill>
              </a:rPr>
              <a:t>●  </a:t>
            </a:r>
            <a:r>
              <a:rPr lang="en-US" altLang="en-US" sz="1000" b="1" dirty="0" smtClean="0">
                <a:solidFill>
                  <a:srgbClr val="FFFFFF"/>
                </a:solidFill>
              </a:rPr>
              <a:t>Overhead</a:t>
            </a:r>
            <a:endParaRPr lang="en-US" altLang="en-US" sz="1000" b="1" dirty="0">
              <a:solidFill>
                <a:srgbClr val="FFFFFF"/>
              </a:solidFill>
            </a:endParaRPr>
          </a:p>
        </p:txBody>
      </p:sp>
      <p:sp>
        <p:nvSpPr>
          <p:cNvPr id="11" name="Text Box 8"/>
          <p:cNvSpPr txBox="1">
            <a:spLocks noChangeArrowheads="1"/>
          </p:cNvSpPr>
          <p:nvPr/>
        </p:nvSpPr>
        <p:spPr bwMode="auto">
          <a:xfrm>
            <a:off x="33176" y="8720483"/>
            <a:ext cx="6832836" cy="462906"/>
          </a:xfrm>
          <a:prstGeom prst="rect">
            <a:avLst/>
          </a:prstGeom>
          <a:solidFill>
            <a:srgbClr val="DDDDDD"/>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143053" tIns="40872" rIns="143053" bIns="40872"/>
          <a:lstStyle>
            <a:lvl1pPr defTabSz="1022350">
              <a:defRPr>
                <a:solidFill>
                  <a:schemeClr val="tx1"/>
                </a:solidFill>
                <a:latin typeface="Arial" charset="0"/>
              </a:defRPr>
            </a:lvl1pPr>
            <a:lvl2pPr marL="509588" defTabSz="1022350">
              <a:defRPr>
                <a:solidFill>
                  <a:schemeClr val="tx1"/>
                </a:solidFill>
                <a:latin typeface="Arial" charset="0"/>
              </a:defRPr>
            </a:lvl2pPr>
            <a:lvl3pPr marL="1022350" defTabSz="1022350">
              <a:defRPr>
                <a:solidFill>
                  <a:schemeClr val="tx1"/>
                </a:solidFill>
                <a:latin typeface="Arial" charset="0"/>
              </a:defRPr>
            </a:lvl3pPr>
            <a:lvl4pPr marL="1531938" defTabSz="1022350">
              <a:defRPr>
                <a:solidFill>
                  <a:schemeClr val="tx1"/>
                </a:solidFill>
                <a:latin typeface="Arial" charset="0"/>
              </a:defRPr>
            </a:lvl4pPr>
            <a:lvl5pPr marL="2044700" defTabSz="1022350">
              <a:defRPr>
                <a:solidFill>
                  <a:schemeClr val="tx1"/>
                </a:solidFill>
                <a:latin typeface="Arial" charset="0"/>
              </a:defRPr>
            </a:lvl5pPr>
            <a:lvl6pPr marL="2501900" defTabSz="1022350" fontAlgn="base">
              <a:spcBef>
                <a:spcPct val="0"/>
              </a:spcBef>
              <a:spcAft>
                <a:spcPct val="0"/>
              </a:spcAft>
              <a:defRPr>
                <a:solidFill>
                  <a:schemeClr val="tx1"/>
                </a:solidFill>
                <a:latin typeface="Arial" charset="0"/>
              </a:defRPr>
            </a:lvl6pPr>
            <a:lvl7pPr marL="2959100" defTabSz="1022350" fontAlgn="base">
              <a:spcBef>
                <a:spcPct val="0"/>
              </a:spcBef>
              <a:spcAft>
                <a:spcPct val="0"/>
              </a:spcAft>
              <a:defRPr>
                <a:solidFill>
                  <a:schemeClr val="tx1"/>
                </a:solidFill>
                <a:latin typeface="Arial" charset="0"/>
              </a:defRPr>
            </a:lvl7pPr>
            <a:lvl8pPr marL="3416300" defTabSz="1022350" fontAlgn="base">
              <a:spcBef>
                <a:spcPct val="0"/>
              </a:spcBef>
              <a:spcAft>
                <a:spcPct val="0"/>
              </a:spcAft>
              <a:defRPr>
                <a:solidFill>
                  <a:schemeClr val="tx1"/>
                </a:solidFill>
                <a:latin typeface="Arial" charset="0"/>
              </a:defRPr>
            </a:lvl8pPr>
            <a:lvl9pPr marL="3873500" defTabSz="1022350" fontAlgn="base">
              <a:spcBef>
                <a:spcPct val="0"/>
              </a:spcBef>
              <a:spcAft>
                <a:spcPct val="0"/>
              </a:spcAft>
              <a:defRPr>
                <a:solidFill>
                  <a:schemeClr val="tx1"/>
                </a:solidFill>
                <a:latin typeface="Arial" charset="0"/>
              </a:defRPr>
            </a:lvl9pPr>
          </a:lstStyle>
          <a:p>
            <a:r>
              <a:rPr lang="en-CA" altLang="en-US" sz="800" b="1" noProof="1">
                <a:solidFill>
                  <a:srgbClr val="000000"/>
                </a:solidFill>
              </a:rPr>
              <a:t>www.media</a:t>
            </a:r>
            <a:r>
              <a:rPr lang="en-CA" altLang="en-US" sz="800" b="1" dirty="0">
                <a:solidFill>
                  <a:srgbClr val="000000"/>
                </a:solidFill>
              </a:rPr>
              <a:t>smarts</a:t>
            </a:r>
            <a:r>
              <a:rPr lang="en-CA" altLang="en-US" sz="800" b="1" noProof="1">
                <a:solidFill>
                  <a:srgbClr val="000000"/>
                </a:solidFill>
              </a:rPr>
              <a:t>.ca</a:t>
            </a:r>
          </a:p>
          <a:p>
            <a:r>
              <a:rPr lang="en-CA" altLang="en-US" sz="800" noProof="1">
                <a:solidFill>
                  <a:srgbClr val="000000"/>
                </a:solidFill>
              </a:rPr>
              <a:t>© 20</a:t>
            </a:r>
            <a:r>
              <a:rPr lang="en-US" altLang="en-US" sz="800" dirty="0" smtClean="0">
                <a:solidFill>
                  <a:srgbClr val="000000"/>
                </a:solidFill>
              </a:rPr>
              <a:t>15</a:t>
            </a:r>
            <a:r>
              <a:rPr lang="en-US" altLang="en-US" sz="800" noProof="1" smtClean="0">
                <a:solidFill>
                  <a:srgbClr val="000000"/>
                </a:solidFill>
              </a:rPr>
              <a:t> </a:t>
            </a:r>
            <a:r>
              <a:rPr lang="en-US" altLang="en-US" sz="800" noProof="1">
                <a:solidFill>
                  <a:srgbClr val="000000"/>
                </a:solidFill>
              </a:rPr>
              <a:t>Media</a:t>
            </a:r>
            <a:r>
              <a:rPr lang="en-CA" altLang="en-US" sz="800" dirty="0">
                <a:solidFill>
                  <a:srgbClr val="000000"/>
                </a:solidFill>
              </a:rPr>
              <a:t>Smarts	</a:t>
            </a:r>
            <a:r>
              <a:rPr lang="en-US" altLang="en-US" sz="800" dirty="0">
                <a:solidFill>
                  <a:srgbClr val="000000"/>
                </a:solidFill>
              </a:rPr>
              <a:t>			 </a:t>
            </a:r>
            <a:r>
              <a:rPr lang="en-US" altLang="en-US" sz="800" baseline="0" dirty="0" smtClean="0">
                <a:solidFill>
                  <a:srgbClr val="000000"/>
                </a:solidFill>
              </a:rPr>
              <a:t>                    </a:t>
            </a:r>
            <a:r>
              <a:rPr lang="en-US" altLang="en-US" sz="800" dirty="0" smtClean="0">
                <a:solidFill>
                  <a:srgbClr val="000000"/>
                </a:solidFill>
              </a:rPr>
              <a:t>Before and After</a:t>
            </a:r>
            <a:r>
              <a:rPr lang="en-US" altLang="en-US" sz="800" i="1" dirty="0" smtClean="0">
                <a:solidFill>
                  <a:srgbClr val="000000"/>
                </a:solidFill>
              </a:rPr>
              <a:t>  </a:t>
            </a:r>
            <a:r>
              <a:rPr lang="en-US" altLang="en-US" sz="800" i="1" dirty="0">
                <a:solidFill>
                  <a:srgbClr val="000000"/>
                </a:solidFill>
              </a:rPr>
              <a:t>●  Page </a:t>
            </a:r>
            <a:fld id="{3D10963E-B214-4AF7-948D-9CF27DFB5210}" type="slidenum">
              <a:rPr lang="en-US" altLang="en-US" sz="800" i="1"/>
              <a:pPr/>
              <a:t>‹#›</a:t>
            </a:fld>
            <a:r>
              <a:rPr lang="en-US" altLang="en-US" sz="800" i="1" dirty="0">
                <a:solidFill>
                  <a:srgbClr val="000000"/>
                </a:solidFill>
              </a:rPr>
              <a:t> of </a:t>
            </a:r>
            <a:r>
              <a:rPr lang="en-US" altLang="en-US" sz="800" i="1" dirty="0" smtClean="0">
                <a:solidFill>
                  <a:srgbClr val="000000"/>
                </a:solidFill>
              </a:rPr>
              <a:t>7</a:t>
            </a:r>
            <a:endParaRPr lang="en-US" altLang="en-US" sz="800" dirty="0">
              <a:solidFill>
                <a:srgbClr val="000000"/>
              </a:solidFill>
              <a:latin typeface="Times New Roman" pitchFamily="18" charset="0"/>
            </a:endParaRPr>
          </a:p>
          <a:p>
            <a:r>
              <a:rPr lang="en-US" altLang="en-US" sz="1200" dirty="0">
                <a:solidFill>
                  <a:srgbClr val="000000"/>
                </a:solidFill>
                <a:latin typeface="Arial"/>
              </a:rPr>
              <a:t> </a:t>
            </a:r>
            <a:r>
              <a:rPr lang="en-US" altLang="en-US" sz="800" dirty="0">
                <a:solidFill>
                  <a:srgbClr val="000000"/>
                </a:solidFill>
              </a:rPr>
              <a:t>					</a:t>
            </a:r>
            <a:endParaRPr lang="en-US" altLang="en-US" sz="1200" dirty="0"/>
          </a:p>
          <a:p>
            <a:endParaRPr lang="en-US" altLang="en-US" sz="800" dirty="0"/>
          </a:p>
        </p:txBody>
      </p:sp>
    </p:spTree>
    <p:extLst>
      <p:ext uri="{BB962C8B-B14F-4D97-AF65-F5344CB8AC3E}">
        <p14:creationId xmlns:p14="http://schemas.microsoft.com/office/powerpoint/2010/main" val="1679106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Photo manipulation, once the preserve of a small number of airbrush-equipped artists, has become commonplace in the fashion, publishing and advertising industries thanks to the introduction of photo-editing software such as Photoshop. </a:t>
            </a:r>
          </a:p>
        </p:txBody>
      </p:sp>
    </p:spTree>
    <p:extLst>
      <p:ext uri="{BB962C8B-B14F-4D97-AF65-F5344CB8AC3E}">
        <p14:creationId xmlns:p14="http://schemas.microsoft.com/office/powerpoint/2010/main" val="59241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Photos may</a:t>
            </a:r>
            <a:r>
              <a:rPr lang="en-CA" baseline="0" dirty="0" smtClean="0"/>
              <a:t> be retouched for any number of reasons – to make models thinner, or bustier, or to change skin tone.</a:t>
            </a:r>
            <a:endParaRPr lang="en-CA" dirty="0" smtClean="0"/>
          </a:p>
          <a:p>
            <a:endParaRPr lang="en-CA" dirty="0" smtClean="0"/>
          </a:p>
          <a:p>
            <a:r>
              <a:rPr lang="en-CA" dirty="0" smtClean="0"/>
              <a:t>Retouching photos in this way raises a number of concerns. One is that the already unrealistic bodies youth are exposed to are made literally impossible – models frequently have collarbones, ribs and even hips erased to make them look thinner – guaranteeing that even those who meet media standards of attractiveness will still be left feeling inadequate.</a:t>
            </a:r>
            <a:endParaRPr lang="en-CA" dirty="0"/>
          </a:p>
        </p:txBody>
      </p:sp>
    </p:spTree>
    <p:extLst>
      <p:ext uri="{BB962C8B-B14F-4D97-AF65-F5344CB8AC3E}">
        <p14:creationId xmlns:p14="http://schemas.microsoft.com/office/powerpoint/2010/main" val="195945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models themselves may not know how</a:t>
            </a:r>
            <a:r>
              <a:rPr lang="en-CA" baseline="0" dirty="0" smtClean="0"/>
              <a:t> their photos are going to be manipulated, and sometimes object when they see the final result. </a:t>
            </a:r>
            <a:endParaRPr lang="en-CA" dirty="0"/>
          </a:p>
        </p:txBody>
      </p:sp>
    </p:spTree>
    <p:extLst>
      <p:ext uri="{BB962C8B-B14F-4D97-AF65-F5344CB8AC3E}">
        <p14:creationId xmlns:p14="http://schemas.microsoft.com/office/powerpoint/2010/main" val="64792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Men’s photos are</a:t>
            </a:r>
            <a:r>
              <a:rPr lang="en-CA" baseline="0" dirty="0" smtClean="0"/>
              <a:t> frequently retouched as well, but research has found that boys’ self-image is affected by seeing unrealistic images of men </a:t>
            </a:r>
            <a:r>
              <a:rPr lang="en-CA" i="1" baseline="0" dirty="0" smtClean="0"/>
              <a:t>or </a:t>
            </a:r>
            <a:r>
              <a:rPr lang="en-CA" i="0" baseline="0" dirty="0" smtClean="0"/>
              <a:t>women.</a:t>
            </a:r>
            <a:endParaRPr lang="en-CA" dirty="0"/>
          </a:p>
        </p:txBody>
      </p:sp>
    </p:spTree>
    <p:extLst>
      <p:ext uri="{BB962C8B-B14F-4D97-AF65-F5344CB8AC3E}">
        <p14:creationId xmlns:p14="http://schemas.microsoft.com/office/powerpoint/2010/main" val="3584031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University student Anna Hill created this mock</a:t>
            </a:r>
            <a:r>
              <a:rPr lang="en-CA" baseline="0" dirty="0" smtClean="0"/>
              <a:t> ad as part of a photography class. She later said that the process made her feel more critical of how she looked in her original photos, even though she had taken and manipulated them herself.</a:t>
            </a:r>
          </a:p>
          <a:p>
            <a:endParaRPr lang="en-CA" baseline="0" dirty="0" smtClean="0"/>
          </a:p>
        </p:txBody>
      </p:sp>
    </p:spTree>
    <p:extLst>
      <p:ext uri="{BB962C8B-B14F-4D97-AF65-F5344CB8AC3E}">
        <p14:creationId xmlns:p14="http://schemas.microsoft.com/office/powerpoint/2010/main" val="1028273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we’ve seen, lots of kids are experts at copying the “Photoshop</a:t>
            </a:r>
            <a:r>
              <a:rPr lang="en-CA" baseline="0" dirty="0" smtClean="0"/>
              <a:t> look” just using things like poses, light and camera angle and position.</a:t>
            </a:r>
            <a:endParaRPr lang="en-CA" dirty="0"/>
          </a:p>
        </p:txBody>
      </p:sp>
    </p:spTree>
    <p:extLst>
      <p:ext uri="{BB962C8B-B14F-4D97-AF65-F5344CB8AC3E}">
        <p14:creationId xmlns:p14="http://schemas.microsoft.com/office/powerpoint/2010/main" val="1332857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But apps like this one offer kids the chance to step beyond that and actually manipulate</a:t>
            </a:r>
            <a:r>
              <a:rPr lang="en-CA" baseline="0" dirty="0" smtClean="0"/>
              <a:t> their pictures digitally. Unfortunately, this </a:t>
            </a:r>
            <a:r>
              <a:rPr lang="en-CA" baseline="0" smtClean="0"/>
              <a:t>sometimes means </a:t>
            </a:r>
            <a:r>
              <a:rPr lang="en-CA" baseline="0" dirty="0" smtClean="0"/>
              <a:t>that as well as comparing ourselves to artificially perfect images of celebrities, we compare ourselves to artificially perfect images of our friends – even when we </a:t>
            </a:r>
            <a:r>
              <a:rPr lang="en-CA" i="1" baseline="0" dirty="0" smtClean="0"/>
              <a:t>know</a:t>
            </a:r>
            <a:r>
              <a:rPr lang="en-CA" i="0" baseline="0" dirty="0" smtClean="0"/>
              <a:t> what they really look like.</a:t>
            </a:r>
            <a:endParaRPr lang="en-CA" baseline="0" dirty="0" smtClean="0"/>
          </a:p>
          <a:p>
            <a:endParaRPr lang="en-CA" dirty="0"/>
          </a:p>
        </p:txBody>
      </p:sp>
    </p:spTree>
    <p:extLst>
      <p:ext uri="{BB962C8B-B14F-4D97-AF65-F5344CB8AC3E}">
        <p14:creationId xmlns:p14="http://schemas.microsoft.com/office/powerpoint/2010/main" val="176558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DB314E3-D2FF-4FC8-B794-676365CDD6F7}" type="datetimeFigureOut">
              <a:rPr lang="en-CA" smtClean="0"/>
              <a:t>20/03/2015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1B6AAE-4EC3-4B2E-9212-BA16F13E1FC9}" type="slidenum">
              <a:rPr lang="en-CA" smtClean="0"/>
              <a:t>‹#›</a:t>
            </a:fld>
            <a:endParaRPr lang="en-CA"/>
          </a:p>
        </p:txBody>
      </p:sp>
    </p:spTree>
    <p:extLst>
      <p:ext uri="{BB962C8B-B14F-4D97-AF65-F5344CB8AC3E}">
        <p14:creationId xmlns:p14="http://schemas.microsoft.com/office/powerpoint/2010/main" val="27305740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DB314E3-D2FF-4FC8-B794-676365CDD6F7}" type="datetimeFigureOut">
              <a:rPr lang="en-CA" smtClean="0"/>
              <a:t>20/03/2015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1B6AAE-4EC3-4B2E-9212-BA16F13E1FC9}" type="slidenum">
              <a:rPr lang="en-CA" smtClean="0"/>
              <a:t>‹#›</a:t>
            </a:fld>
            <a:endParaRPr lang="en-CA"/>
          </a:p>
        </p:txBody>
      </p:sp>
    </p:spTree>
    <p:extLst>
      <p:ext uri="{BB962C8B-B14F-4D97-AF65-F5344CB8AC3E}">
        <p14:creationId xmlns:p14="http://schemas.microsoft.com/office/powerpoint/2010/main" val="116138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DB314E3-D2FF-4FC8-B794-676365CDD6F7}" type="datetimeFigureOut">
              <a:rPr lang="en-CA" smtClean="0"/>
              <a:t>20/03/2015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1B6AAE-4EC3-4B2E-9212-BA16F13E1FC9}" type="slidenum">
              <a:rPr lang="en-CA" smtClean="0"/>
              <a:t>‹#›</a:t>
            </a:fld>
            <a:endParaRPr lang="en-CA"/>
          </a:p>
        </p:txBody>
      </p:sp>
    </p:spTree>
    <p:extLst>
      <p:ext uri="{BB962C8B-B14F-4D97-AF65-F5344CB8AC3E}">
        <p14:creationId xmlns:p14="http://schemas.microsoft.com/office/powerpoint/2010/main" val="243140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DB314E3-D2FF-4FC8-B794-676365CDD6F7}" type="datetimeFigureOut">
              <a:rPr lang="en-CA" smtClean="0"/>
              <a:t>20/03/2015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1B6AAE-4EC3-4B2E-9212-BA16F13E1FC9}" type="slidenum">
              <a:rPr lang="en-CA" smtClean="0"/>
              <a:t>‹#›</a:t>
            </a:fld>
            <a:endParaRPr lang="en-CA"/>
          </a:p>
        </p:txBody>
      </p:sp>
    </p:spTree>
    <p:extLst>
      <p:ext uri="{BB962C8B-B14F-4D97-AF65-F5344CB8AC3E}">
        <p14:creationId xmlns:p14="http://schemas.microsoft.com/office/powerpoint/2010/main" val="29577017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B314E3-D2FF-4FC8-B794-676365CDD6F7}" type="datetimeFigureOut">
              <a:rPr lang="en-CA" smtClean="0"/>
              <a:t>20/03/2015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1B6AAE-4EC3-4B2E-9212-BA16F13E1FC9}" type="slidenum">
              <a:rPr lang="en-CA" smtClean="0"/>
              <a:t>‹#›</a:t>
            </a:fld>
            <a:endParaRPr lang="en-CA"/>
          </a:p>
        </p:txBody>
      </p:sp>
    </p:spTree>
    <p:extLst>
      <p:ext uri="{BB962C8B-B14F-4D97-AF65-F5344CB8AC3E}">
        <p14:creationId xmlns:p14="http://schemas.microsoft.com/office/powerpoint/2010/main" val="235029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DB314E3-D2FF-4FC8-B794-676365CDD6F7}" type="datetimeFigureOut">
              <a:rPr lang="en-CA" smtClean="0"/>
              <a:t>20/03/2015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1B6AAE-4EC3-4B2E-9212-BA16F13E1FC9}" type="slidenum">
              <a:rPr lang="en-CA" smtClean="0"/>
              <a:t>‹#›</a:t>
            </a:fld>
            <a:endParaRPr lang="en-CA"/>
          </a:p>
        </p:txBody>
      </p:sp>
    </p:spTree>
    <p:extLst>
      <p:ext uri="{BB962C8B-B14F-4D97-AF65-F5344CB8AC3E}">
        <p14:creationId xmlns:p14="http://schemas.microsoft.com/office/powerpoint/2010/main" val="9602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DB314E3-D2FF-4FC8-B794-676365CDD6F7}" type="datetimeFigureOut">
              <a:rPr lang="en-CA" smtClean="0"/>
              <a:t>20/03/2015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21B6AAE-4EC3-4B2E-9212-BA16F13E1FC9}" type="slidenum">
              <a:rPr lang="en-CA" smtClean="0"/>
              <a:t>‹#›</a:t>
            </a:fld>
            <a:endParaRPr lang="en-CA"/>
          </a:p>
        </p:txBody>
      </p:sp>
    </p:spTree>
    <p:extLst>
      <p:ext uri="{BB962C8B-B14F-4D97-AF65-F5344CB8AC3E}">
        <p14:creationId xmlns:p14="http://schemas.microsoft.com/office/powerpoint/2010/main" val="1369310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DB314E3-D2FF-4FC8-B794-676365CDD6F7}" type="datetimeFigureOut">
              <a:rPr lang="en-CA" smtClean="0"/>
              <a:t>20/03/2015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21B6AAE-4EC3-4B2E-9212-BA16F13E1FC9}" type="slidenum">
              <a:rPr lang="en-CA" smtClean="0"/>
              <a:t>‹#›</a:t>
            </a:fld>
            <a:endParaRPr lang="en-CA"/>
          </a:p>
        </p:txBody>
      </p:sp>
    </p:spTree>
    <p:extLst>
      <p:ext uri="{BB962C8B-B14F-4D97-AF65-F5344CB8AC3E}">
        <p14:creationId xmlns:p14="http://schemas.microsoft.com/office/powerpoint/2010/main" val="2888986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314E3-D2FF-4FC8-B794-676365CDD6F7}" type="datetimeFigureOut">
              <a:rPr lang="en-CA" smtClean="0"/>
              <a:t>20/03/2015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21B6AAE-4EC3-4B2E-9212-BA16F13E1FC9}" type="slidenum">
              <a:rPr lang="en-CA" smtClean="0"/>
              <a:t>‹#›</a:t>
            </a:fld>
            <a:endParaRPr lang="en-CA"/>
          </a:p>
        </p:txBody>
      </p:sp>
    </p:spTree>
    <p:extLst>
      <p:ext uri="{BB962C8B-B14F-4D97-AF65-F5344CB8AC3E}">
        <p14:creationId xmlns:p14="http://schemas.microsoft.com/office/powerpoint/2010/main" val="358604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B314E3-D2FF-4FC8-B794-676365CDD6F7}" type="datetimeFigureOut">
              <a:rPr lang="en-CA" smtClean="0"/>
              <a:t>20/03/2015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1B6AAE-4EC3-4B2E-9212-BA16F13E1FC9}" type="slidenum">
              <a:rPr lang="en-CA" smtClean="0"/>
              <a:t>‹#›</a:t>
            </a:fld>
            <a:endParaRPr lang="en-CA"/>
          </a:p>
        </p:txBody>
      </p:sp>
    </p:spTree>
    <p:extLst>
      <p:ext uri="{BB962C8B-B14F-4D97-AF65-F5344CB8AC3E}">
        <p14:creationId xmlns:p14="http://schemas.microsoft.com/office/powerpoint/2010/main" val="326680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B314E3-D2FF-4FC8-B794-676365CDD6F7}" type="datetimeFigureOut">
              <a:rPr lang="en-CA" smtClean="0"/>
              <a:t>20/03/2015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1B6AAE-4EC3-4B2E-9212-BA16F13E1FC9}" type="slidenum">
              <a:rPr lang="en-CA" smtClean="0"/>
              <a:t>‹#›</a:t>
            </a:fld>
            <a:endParaRPr lang="en-CA"/>
          </a:p>
        </p:txBody>
      </p:sp>
    </p:spTree>
    <p:extLst>
      <p:ext uri="{BB962C8B-B14F-4D97-AF65-F5344CB8AC3E}">
        <p14:creationId xmlns:p14="http://schemas.microsoft.com/office/powerpoint/2010/main" val="287059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314E3-D2FF-4FC8-B794-676365CDD6F7}" type="datetimeFigureOut">
              <a:rPr lang="en-CA" smtClean="0"/>
              <a:t>20/03/2015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B6AAE-4EC3-4B2E-9212-BA16F13E1FC9}" type="slidenum">
              <a:rPr lang="en-CA" smtClean="0"/>
              <a:t>‹#›</a:t>
            </a:fld>
            <a:endParaRPr lang="en-CA"/>
          </a:p>
        </p:txBody>
      </p:sp>
    </p:spTree>
    <p:extLst>
      <p:ext uri="{BB962C8B-B14F-4D97-AF65-F5344CB8AC3E}">
        <p14:creationId xmlns:p14="http://schemas.microsoft.com/office/powerpoint/2010/main" val="834981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50000"/>
          </a:schemeClr>
        </a:solidFill>
        <a:effectLst/>
      </p:bgPr>
    </p:bg>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304800" y="228600"/>
            <a:ext cx="8534400" cy="6324600"/>
          </a:xfrm>
          <a:prstGeom prst="roundRect">
            <a:avLst>
              <a:gd name="adj" fmla="val 16667"/>
            </a:avLst>
          </a:prstGeom>
          <a:solidFill>
            <a:schemeClr val="bg1"/>
          </a:solidFill>
          <a:ln w="50800">
            <a:solidFill>
              <a:schemeClr val="accent1">
                <a:lumMod val="50000"/>
              </a:schemeClr>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 y="1246212"/>
            <a:ext cx="7493000" cy="4991100"/>
          </a:xfrm>
          <a:prstGeom prst="rect">
            <a:avLst/>
          </a:prstGeom>
        </p:spPr>
      </p:pic>
      <p:sp>
        <p:nvSpPr>
          <p:cNvPr id="19" name="TextBox 18"/>
          <p:cNvSpPr txBox="1"/>
          <p:nvPr/>
        </p:nvSpPr>
        <p:spPr>
          <a:xfrm>
            <a:off x="0" y="404664"/>
            <a:ext cx="9144000" cy="769441"/>
          </a:xfrm>
          <a:prstGeom prst="rect">
            <a:avLst/>
          </a:prstGeom>
          <a:noFill/>
        </p:spPr>
        <p:txBody>
          <a:bodyPr wrap="square" rtlCol="0">
            <a:spAutoFit/>
          </a:bodyPr>
          <a:lstStyle/>
          <a:p>
            <a:pPr algn="ctr"/>
            <a:r>
              <a:rPr lang="en-CA" sz="4400" dirty="0" smtClean="0">
                <a:latin typeface="Century Gothic" panose="020B0502020202020204" pitchFamily="34" charset="0"/>
              </a:rPr>
              <a:t>BEFORE </a:t>
            </a:r>
            <a:r>
              <a:rPr lang="en-CA" sz="3200" dirty="0" smtClean="0">
                <a:latin typeface="Century Gothic" panose="020B0502020202020204" pitchFamily="34" charset="0"/>
              </a:rPr>
              <a:t>AND</a:t>
            </a:r>
            <a:r>
              <a:rPr lang="en-CA" sz="4400" dirty="0" smtClean="0">
                <a:latin typeface="Century Gothic" panose="020B0502020202020204" pitchFamily="34" charset="0"/>
              </a:rPr>
              <a:t> AFTER</a:t>
            </a:r>
            <a:endParaRPr lang="en-CA" sz="4400" dirty="0">
              <a:latin typeface="Century Gothic" panose="020B0502020202020204" pitchFamily="34" charset="0"/>
            </a:endParaRPr>
          </a:p>
        </p:txBody>
      </p:sp>
    </p:spTree>
    <p:extLst>
      <p:ext uri="{BB962C8B-B14F-4D97-AF65-F5344CB8AC3E}">
        <p14:creationId xmlns:p14="http://schemas.microsoft.com/office/powerpoint/2010/main" val="1849349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2048" y="980728"/>
            <a:ext cx="3707904" cy="3698658"/>
          </a:xfrm>
          <a:prstGeom prst="rect">
            <a:avLst/>
          </a:prstGeom>
          <a:ln w="101600" cap="sq">
            <a:solidFill>
              <a:schemeClr val="tx1"/>
            </a:solidFill>
            <a:miter lim="800000"/>
          </a:ln>
          <a:effectLst>
            <a:outerShdw blurRad="57150" dist="50800" dir="2700000" algn="tl" rotWithShape="0">
              <a:srgbClr val="000000">
                <a:alpha val="40000"/>
              </a:srgbClr>
            </a:outerShdw>
          </a:effectLst>
        </p:spPr>
        <p:style>
          <a:lnRef idx="2">
            <a:schemeClr val="accent2"/>
          </a:lnRef>
          <a:fillRef idx="1">
            <a:schemeClr val="lt1"/>
          </a:fillRef>
          <a:effectRef idx="0">
            <a:schemeClr val="accent2"/>
          </a:effectRef>
          <a:fontRef idx="minor">
            <a:schemeClr val="dk1"/>
          </a:fontRef>
        </p:style>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398251"/>
            <a:ext cx="3943847" cy="2886733"/>
          </a:xfrm>
          <a:prstGeom prst="rect">
            <a:avLst/>
          </a:prstGeom>
          <a:ln w="101600" cap="sq">
            <a:solidFill>
              <a:schemeClr val="tx1"/>
            </a:solidFill>
            <a:miter lim="800000"/>
          </a:ln>
          <a:effectLst>
            <a:outerShdw blurRad="57150" dist="50800" dir="2700000" algn="tl" rotWithShape="0">
              <a:srgbClr val="000000">
                <a:alpha val="40000"/>
              </a:srgbClr>
            </a:outerShdw>
          </a:effectLst>
        </p:spPr>
        <p:style>
          <a:lnRef idx="2">
            <a:schemeClr val="accent2"/>
          </a:lnRef>
          <a:fillRef idx="1">
            <a:schemeClr val="lt1"/>
          </a:fillRef>
          <a:effectRef idx="0">
            <a:schemeClr val="accent2"/>
          </a:effectRef>
          <a:fontRef idx="minor">
            <a:schemeClr val="dk1"/>
          </a:fontRef>
        </p:style>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4856" y="3088994"/>
            <a:ext cx="4968552" cy="3365491"/>
          </a:xfrm>
          <a:prstGeom prst="rect">
            <a:avLst/>
          </a:prstGeom>
          <a:ln w="101600" cap="sq">
            <a:solidFill>
              <a:schemeClr val="tx1"/>
            </a:solidFill>
            <a:miter lim="800000"/>
          </a:ln>
          <a:effectLst>
            <a:outerShdw blurRad="57150" dist="50800" dir="2700000" algn="tl" rotWithShape="0">
              <a:srgbClr val="000000">
                <a:alpha val="40000"/>
              </a:srgbClr>
            </a:outerShdw>
          </a:effectLst>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419318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304800" y="228600"/>
            <a:ext cx="8534400" cy="6324600"/>
          </a:xfrm>
          <a:prstGeom prst="roundRect">
            <a:avLst>
              <a:gd name="adj" fmla="val 16667"/>
            </a:avLst>
          </a:prstGeom>
          <a:solidFill>
            <a:schemeClr val="bg1"/>
          </a:solidFill>
          <a:ln w="50800">
            <a:solidFill>
              <a:schemeClr val="accent1">
                <a:lumMod val="50000"/>
              </a:schemeClr>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400" r="3797"/>
          <a:stretch/>
        </p:blipFill>
        <p:spPr>
          <a:xfrm>
            <a:off x="1453487" y="404664"/>
            <a:ext cx="6237027" cy="5040560"/>
          </a:xfrm>
          <a:prstGeom prst="rect">
            <a:avLst/>
          </a:prstGeom>
        </p:spPr>
      </p:pic>
      <p:sp>
        <p:nvSpPr>
          <p:cNvPr id="6" name="TextBox 5"/>
          <p:cNvSpPr txBox="1"/>
          <p:nvPr/>
        </p:nvSpPr>
        <p:spPr>
          <a:xfrm>
            <a:off x="899592" y="4437112"/>
            <a:ext cx="7488832" cy="1940957"/>
          </a:xfrm>
          <a:prstGeom prst="roundRect">
            <a:avLst/>
          </a:prstGeom>
          <a:gradFill>
            <a:gsLst>
              <a:gs pos="1000">
                <a:schemeClr val="accent1">
                  <a:lumMod val="50000"/>
                  <a:alpha val="65000"/>
                </a:schemeClr>
              </a:gs>
              <a:gs pos="98000">
                <a:schemeClr val="tx2">
                  <a:lumMod val="84000"/>
                  <a:lumOff val="16000"/>
                </a:schemeClr>
              </a:gs>
            </a:gsLst>
            <a:lin ang="5400000" scaled="0"/>
          </a:gradFill>
        </p:spPr>
        <p:txBody>
          <a:bodyPr wrap="square" rtlCol="0">
            <a:spAutoFit/>
          </a:bodyPr>
          <a:lstStyle/>
          <a:p>
            <a:r>
              <a:rPr lang="en-CA" dirty="0" smtClean="0">
                <a:solidFill>
                  <a:schemeClr val="bg1"/>
                </a:solidFill>
                <a:latin typeface="Gill Sans MT" panose="020B0502020104020203" pitchFamily="34" charset="0"/>
              </a:rPr>
              <a:t>“The retouching is excessive. I do not look like that and more importantly I don't desire to look like that. </a:t>
            </a:r>
          </a:p>
          <a:p>
            <a:endParaRPr lang="en-CA" dirty="0">
              <a:solidFill>
                <a:schemeClr val="bg1"/>
              </a:solidFill>
              <a:latin typeface="Gill Sans MT" panose="020B0502020104020203" pitchFamily="34" charset="0"/>
            </a:endParaRPr>
          </a:p>
          <a:p>
            <a:r>
              <a:rPr lang="en-CA" dirty="0" smtClean="0">
                <a:solidFill>
                  <a:schemeClr val="bg1"/>
                </a:solidFill>
                <a:latin typeface="Gill Sans MT" panose="020B0502020104020203" pitchFamily="34" charset="0"/>
              </a:rPr>
              <a:t>I actually have a Polaroid that the photographer gave me on the day of the shoot… I can tell you they've reduced the size of my legs by about a third. For my money it looks pretty good the way it was taken.” </a:t>
            </a:r>
            <a:endParaRPr lang="en-CA"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059521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6" name="Rounded Rectangle 5"/>
          <p:cNvSpPr>
            <a:spLocks noChangeArrowheads="1"/>
          </p:cNvSpPr>
          <p:nvPr/>
        </p:nvSpPr>
        <p:spPr bwMode="auto">
          <a:xfrm>
            <a:off x="304800" y="228600"/>
            <a:ext cx="8534400" cy="6324600"/>
          </a:xfrm>
          <a:prstGeom prst="roundRect">
            <a:avLst>
              <a:gd name="adj" fmla="val 16667"/>
            </a:avLst>
          </a:prstGeom>
          <a:solidFill>
            <a:schemeClr val="bg1"/>
          </a:solidFill>
          <a:ln w="50800">
            <a:no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79" y="1772816"/>
            <a:ext cx="3888432" cy="4257407"/>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097" r="1300" b="2585"/>
          <a:stretch/>
        </p:blipFill>
        <p:spPr>
          <a:xfrm>
            <a:off x="2915816" y="590945"/>
            <a:ext cx="5472608" cy="2978452"/>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5652120" y="590945"/>
            <a:ext cx="2736304" cy="2978452"/>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2699792" y="4221088"/>
            <a:ext cx="1656184" cy="1682307"/>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72139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220"/>
            <a:ext cx="9252520" cy="7004929"/>
          </a:xfrm>
          <a:prstGeom prst="rect">
            <a:avLst/>
          </a:prstGeom>
        </p:spPr>
      </p:pic>
      <p:sp>
        <p:nvSpPr>
          <p:cNvPr id="6" name="TextBox 5"/>
          <p:cNvSpPr txBox="1"/>
          <p:nvPr/>
        </p:nvSpPr>
        <p:spPr>
          <a:xfrm>
            <a:off x="4932040" y="332656"/>
            <a:ext cx="4203778" cy="1634490"/>
          </a:xfrm>
          <a:prstGeom prst="roundRect">
            <a:avLst/>
          </a:prstGeom>
          <a:solidFill>
            <a:schemeClr val="tx1">
              <a:alpha val="46000"/>
            </a:schemeClr>
          </a:solidFill>
        </p:spPr>
        <p:txBody>
          <a:bodyPr wrap="square" rtlCol="0">
            <a:spAutoFit/>
          </a:bodyPr>
          <a:lstStyle/>
          <a:p>
            <a:r>
              <a:rPr lang="en-CA" dirty="0" smtClean="0">
                <a:solidFill>
                  <a:schemeClr val="bg1"/>
                </a:solidFill>
                <a:latin typeface="Gill Sans MT" panose="020B0502020104020203" pitchFamily="34" charset="0"/>
              </a:rPr>
              <a:t>“When I suddenly went back to the unedited layer, it looked so wrong and </a:t>
            </a:r>
            <a:r>
              <a:rPr lang="en-CA" dirty="0" err="1" smtClean="0">
                <a:solidFill>
                  <a:schemeClr val="bg1"/>
                </a:solidFill>
                <a:latin typeface="Gill Sans MT" panose="020B0502020104020203" pitchFamily="34" charset="0"/>
              </a:rPr>
              <a:t>kinda</a:t>
            </a:r>
            <a:r>
              <a:rPr lang="en-CA" dirty="0" smtClean="0">
                <a:solidFill>
                  <a:schemeClr val="bg1"/>
                </a:solidFill>
                <a:latin typeface="Gill Sans MT" panose="020B0502020104020203" pitchFamily="34" charset="0"/>
              </a:rPr>
              <a:t> gross. It made me extra aware of how skewed my perception was after looking at the edited ones for a while.”</a:t>
            </a:r>
            <a:endParaRPr lang="en-CA"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475228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Rounded Rectangle 5"/>
          <p:cNvSpPr>
            <a:spLocks noChangeArrowheads="1"/>
          </p:cNvSpPr>
          <p:nvPr/>
        </p:nvSpPr>
        <p:spPr bwMode="auto">
          <a:xfrm>
            <a:off x="304800" y="228600"/>
            <a:ext cx="8534400" cy="6324600"/>
          </a:xfrm>
          <a:prstGeom prst="roundRect">
            <a:avLst>
              <a:gd name="adj" fmla="val 16667"/>
            </a:avLst>
          </a:prstGeom>
          <a:solidFill>
            <a:schemeClr val="bg1"/>
          </a:solidFill>
          <a:ln w="50800">
            <a:no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399" t="3363" r="2594" b="3879"/>
          <a:stretch/>
        </p:blipFill>
        <p:spPr>
          <a:xfrm>
            <a:off x="539552" y="1168345"/>
            <a:ext cx="4516224" cy="4525963"/>
          </a:xfrm>
          <a:ln w="82550" cmpd="sng">
            <a:solidFill>
              <a:schemeClr val="tx1"/>
            </a:solidFill>
          </a:ln>
        </p:spPr>
      </p:pic>
      <p:sp>
        <p:nvSpPr>
          <p:cNvPr id="5" name="TextBox 4"/>
          <p:cNvSpPr txBox="1"/>
          <p:nvPr/>
        </p:nvSpPr>
        <p:spPr>
          <a:xfrm>
            <a:off x="5220072" y="471036"/>
            <a:ext cx="3456384" cy="5910292"/>
          </a:xfrm>
          <a:prstGeom prst="roundRect">
            <a:avLst/>
          </a:prstGeom>
          <a:solidFill>
            <a:schemeClr val="accent3">
              <a:lumMod val="40000"/>
              <a:lumOff val="60000"/>
              <a:alpha val="47000"/>
            </a:schemeClr>
          </a:solidFill>
        </p:spPr>
        <p:txBody>
          <a:bodyPr wrap="square" rtlCol="0">
            <a:spAutoFit/>
          </a:bodyPr>
          <a:lstStyle>
            <a:defPPr>
              <a:defRPr lang="en-US"/>
            </a:defPPr>
            <a:lvl1pPr>
              <a:defRPr>
                <a:solidFill>
                  <a:schemeClr val="bg1"/>
                </a:solidFill>
                <a:latin typeface="Gill Sans MT" panose="020B0502020104020203" pitchFamily="34" charset="0"/>
              </a:defRPr>
            </a:lvl1pPr>
          </a:lstStyle>
          <a:p>
            <a:r>
              <a:rPr lang="en-CA" sz="1700" dirty="0">
                <a:solidFill>
                  <a:schemeClr val="tx1">
                    <a:lumMod val="95000"/>
                    <a:lumOff val="5000"/>
                  </a:schemeClr>
                </a:solidFill>
              </a:rPr>
              <a:t>“</a:t>
            </a:r>
            <a:r>
              <a:rPr lang="en-CA" sz="1700" dirty="0" err="1">
                <a:solidFill>
                  <a:schemeClr val="tx1">
                    <a:lumMod val="95000"/>
                    <a:lumOff val="5000"/>
                  </a:schemeClr>
                </a:solidFill>
              </a:rPr>
              <a:t>Wanna</a:t>
            </a:r>
            <a:r>
              <a:rPr lang="en-CA" sz="1700" dirty="0">
                <a:solidFill>
                  <a:schemeClr val="tx1">
                    <a:lumMod val="95000"/>
                    <a:lumOff val="5000"/>
                  </a:schemeClr>
                </a:solidFill>
              </a:rPr>
              <a:t> know my secret? …  </a:t>
            </a:r>
            <a:endParaRPr lang="en-CA" sz="1700" dirty="0" smtClean="0">
              <a:solidFill>
                <a:schemeClr val="tx1">
                  <a:lumMod val="95000"/>
                  <a:lumOff val="5000"/>
                </a:schemeClr>
              </a:solidFill>
            </a:endParaRPr>
          </a:p>
          <a:p>
            <a:r>
              <a:rPr lang="en-CA" sz="1700" dirty="0" smtClean="0">
                <a:solidFill>
                  <a:schemeClr val="tx1">
                    <a:lumMod val="95000"/>
                    <a:lumOff val="5000"/>
                  </a:schemeClr>
                </a:solidFill>
              </a:rPr>
              <a:t>I </a:t>
            </a:r>
            <a:r>
              <a:rPr lang="en-CA" sz="1700" dirty="0">
                <a:solidFill>
                  <a:schemeClr val="tx1">
                    <a:lumMod val="95000"/>
                    <a:lumOff val="5000"/>
                  </a:schemeClr>
                </a:solidFill>
              </a:rPr>
              <a:t>swapped my bather bottoms to black (cause they're a size bigger &amp; black is slimming), Smothered on some fake tan, clipped in my hair extensions, stood up a bit taller, sucked in my guts, popped my hip- threw in a skinny arm, stood a bit wider, pulled my shoulders back and added a bit of a cheeky/I’ m so proud of my results smile. Zoomed in on the before pic- zoomed out on the after &amp; added a filter</a:t>
            </a:r>
            <a:r>
              <a:rPr lang="en-CA" sz="1700" dirty="0" smtClean="0">
                <a:solidFill>
                  <a:schemeClr val="tx1">
                    <a:lumMod val="95000"/>
                    <a:lumOff val="5000"/>
                  </a:schemeClr>
                </a:solidFill>
              </a:rPr>
              <a:t>…</a:t>
            </a:r>
          </a:p>
          <a:p>
            <a:endParaRPr lang="en-CA" sz="1700" dirty="0">
              <a:solidFill>
                <a:schemeClr val="tx1">
                  <a:lumMod val="95000"/>
                  <a:lumOff val="5000"/>
                </a:schemeClr>
              </a:solidFill>
            </a:endParaRPr>
          </a:p>
          <a:p>
            <a:r>
              <a:rPr lang="en-CA" sz="1700" dirty="0">
                <a:solidFill>
                  <a:schemeClr val="tx1">
                    <a:lumMod val="95000"/>
                    <a:lumOff val="5000"/>
                  </a:schemeClr>
                </a:solidFill>
              </a:rPr>
              <a:t>What's my point? Don't be deceived by what you see in magazines &amp; on Instagram. You never see the dozens of other pics they took that weren't as flattering.”</a:t>
            </a:r>
          </a:p>
        </p:txBody>
      </p:sp>
    </p:spTree>
    <p:extLst>
      <p:ext uri="{BB962C8B-B14F-4D97-AF65-F5344CB8AC3E}">
        <p14:creationId xmlns:p14="http://schemas.microsoft.com/office/powerpoint/2010/main" val="444400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chemeClr val="accent2">
                <a:lumMod val="75000"/>
              </a:schemeClr>
            </a:gs>
            <a:gs pos="98000">
              <a:schemeClr val="accent6">
                <a:lumMod val="75000"/>
              </a:schemeClr>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811"/>
            <a:ext cx="4007760" cy="68580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712" y="0"/>
            <a:ext cx="4007760" cy="68580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051720" y="5013176"/>
            <a:ext cx="5316248" cy="1634490"/>
          </a:xfrm>
          <a:prstGeom prst="roundRect">
            <a:avLst/>
          </a:prstGeom>
          <a:gradFill>
            <a:gsLst>
              <a:gs pos="1000">
                <a:schemeClr val="accent5">
                  <a:lumMod val="50000"/>
                  <a:alpha val="95000"/>
                </a:schemeClr>
              </a:gs>
              <a:gs pos="98000">
                <a:schemeClr val="bg1">
                  <a:lumMod val="50000"/>
                  <a:alpha val="85000"/>
                </a:schemeClr>
              </a:gs>
            </a:gsLst>
            <a:lin ang="5400000" scaled="0"/>
          </a:gradFill>
        </p:spPr>
        <p:txBody>
          <a:bodyPr wrap="square" rtlCol="0">
            <a:spAutoFit/>
          </a:bodyPr>
          <a:lstStyle/>
          <a:p>
            <a:r>
              <a:rPr lang="en-CA" dirty="0" smtClean="0">
                <a:solidFill>
                  <a:schemeClr val="bg1"/>
                </a:solidFill>
                <a:latin typeface="Gill Sans MT" panose="020B0502020104020203" pitchFamily="34" charset="0"/>
              </a:rPr>
              <a:t>“Girls understand that the images on television and in magazines are manipulated, and for some this understanding seems to lead to an expectation that they can (or should) be doing the same.”</a:t>
            </a:r>
          </a:p>
          <a:p>
            <a:r>
              <a:rPr lang="en-CA" dirty="0" smtClean="0">
                <a:solidFill>
                  <a:schemeClr val="bg1"/>
                </a:solidFill>
                <a:latin typeface="Gill Sans MT" panose="020B0502020104020203" pitchFamily="34" charset="0"/>
              </a:rPr>
              <a:t>Connie Morrison, </a:t>
            </a:r>
            <a:r>
              <a:rPr lang="en-CA" i="1" dirty="0" smtClean="0">
                <a:solidFill>
                  <a:schemeClr val="bg1"/>
                </a:solidFill>
                <a:latin typeface="Gill Sans MT" panose="020B0502020104020203" pitchFamily="34" charset="0"/>
              </a:rPr>
              <a:t>Who Do They Think They Are?</a:t>
            </a:r>
            <a:endParaRPr lang="en-CA"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1158516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96de3359e5cbd3a72a0811848484c971db9ada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592</Words>
  <Application>Microsoft Office PowerPoint</Application>
  <PresentationFormat>On-screen Show (4:3)</PresentationFormat>
  <Paragraphs>20</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MEDIASMARTS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Johnson</dc:creator>
  <cp:lastModifiedBy>Diane Trépanier-Van Rens</cp:lastModifiedBy>
  <cp:revision>21</cp:revision>
  <dcterms:created xsi:type="dcterms:W3CDTF">2015-02-09T17:12:55Z</dcterms:created>
  <dcterms:modified xsi:type="dcterms:W3CDTF">2015-03-20T20:36:59Z</dcterms:modified>
</cp:coreProperties>
</file>